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883" r:id="rId3"/>
    <p:sldId id="874" r:id="rId4"/>
    <p:sldId id="901" r:id="rId5"/>
    <p:sldId id="902" r:id="rId6"/>
    <p:sldId id="782" r:id="rId7"/>
    <p:sldId id="257" r:id="rId8"/>
    <p:sldId id="295" r:id="rId9"/>
    <p:sldId id="272" r:id="rId10"/>
    <p:sldId id="258" r:id="rId11"/>
    <p:sldId id="289" r:id="rId12"/>
    <p:sldId id="290" r:id="rId13"/>
    <p:sldId id="293" r:id="rId14"/>
    <p:sldId id="291" r:id="rId15"/>
    <p:sldId id="292" r:id="rId16"/>
    <p:sldId id="294" r:id="rId17"/>
    <p:sldId id="264" r:id="rId18"/>
    <p:sldId id="265" r:id="rId19"/>
    <p:sldId id="261" r:id="rId20"/>
    <p:sldId id="266" r:id="rId21"/>
    <p:sldId id="262" r:id="rId22"/>
    <p:sldId id="268" r:id="rId23"/>
    <p:sldId id="286" r:id="rId24"/>
    <p:sldId id="277" r:id="rId25"/>
    <p:sldId id="299" r:id="rId26"/>
    <p:sldId id="278" r:id="rId27"/>
    <p:sldId id="271" r:id="rId28"/>
    <p:sldId id="279" r:id="rId29"/>
    <p:sldId id="280" r:id="rId30"/>
    <p:sldId id="284" r:id="rId31"/>
    <p:sldId id="281" r:id="rId32"/>
    <p:sldId id="282" r:id="rId33"/>
    <p:sldId id="283" r:id="rId34"/>
    <p:sldId id="287" r:id="rId35"/>
    <p:sldId id="297" r:id="rId36"/>
    <p:sldId id="288" r:id="rId37"/>
    <p:sldId id="28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A68A6"/>
    <a:srgbClr val="433D93"/>
    <a:srgbClr val="53BB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66"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7AD2B6-719F-4123-A472-EC7231C46230}" type="doc">
      <dgm:prSet loTypeId="urn:microsoft.com/office/officeart/2008/layout/RadialCluster" loCatId="cycle" qsTypeId="urn:microsoft.com/office/officeart/2005/8/quickstyle/3d1" qsCatId="3D" csTypeId="urn:microsoft.com/office/officeart/2005/8/colors/colorful1" csCatId="colorful" phldr="1"/>
      <dgm:spPr/>
      <dgm:t>
        <a:bodyPr/>
        <a:lstStyle/>
        <a:p>
          <a:endParaRPr lang="en-IN"/>
        </a:p>
      </dgm:t>
    </dgm:pt>
    <dgm:pt modelId="{BB60298A-D527-4AEA-B764-821968C497F5}">
      <dgm:prSet phldrT="[Text]" custT="1"/>
      <dgm:spPr/>
      <dgm:t>
        <a:bodyPr/>
        <a:lstStyle/>
        <a:p>
          <a:r>
            <a:rPr lang="en-US" altLang="en-US" sz="2400" b="1" dirty="0"/>
            <a:t>ACTIVITIES  OF IIP</a:t>
          </a:r>
          <a:endParaRPr lang="en-IN" sz="2400" b="1" dirty="0"/>
        </a:p>
      </dgm:t>
    </dgm:pt>
    <dgm:pt modelId="{980A2110-7A54-403A-A172-6725C52C68AF}" type="parTrans" cxnId="{7D39DB03-DE12-4E18-890C-47237637AA0A}">
      <dgm:prSet/>
      <dgm:spPr/>
      <dgm:t>
        <a:bodyPr/>
        <a:lstStyle/>
        <a:p>
          <a:endParaRPr lang="en-IN" sz="2000"/>
        </a:p>
      </dgm:t>
    </dgm:pt>
    <dgm:pt modelId="{F59D4A07-02DF-4168-9D76-3F9E2EAD080E}" type="sibTrans" cxnId="{7D39DB03-DE12-4E18-890C-47237637AA0A}">
      <dgm:prSet/>
      <dgm:spPr/>
      <dgm:t>
        <a:bodyPr/>
        <a:lstStyle/>
        <a:p>
          <a:endParaRPr lang="en-IN" sz="2000"/>
        </a:p>
      </dgm:t>
    </dgm:pt>
    <dgm:pt modelId="{06713CDC-B9E1-4C5F-B21C-FF2A9C28E01B}">
      <dgm:prSet phldrT="[Text]" custT="1"/>
      <dgm:spPr/>
      <dgm:t>
        <a:bodyPr/>
        <a:lstStyle/>
        <a:p>
          <a:r>
            <a:rPr lang="en-US" altLang="en-US" sz="2400" b="1" dirty="0"/>
            <a:t>Publication</a:t>
          </a:r>
          <a:endParaRPr lang="en-IN" sz="2000" b="1" dirty="0"/>
        </a:p>
      </dgm:t>
    </dgm:pt>
    <dgm:pt modelId="{716C748A-D13E-4B76-9B30-6BADDC803444}" type="parTrans" cxnId="{7724FEA8-0795-4230-8BFC-24ACEC370402}">
      <dgm:prSet/>
      <dgm:spPr/>
      <dgm:t>
        <a:bodyPr/>
        <a:lstStyle/>
        <a:p>
          <a:endParaRPr lang="en-IN" sz="2000"/>
        </a:p>
      </dgm:t>
    </dgm:pt>
    <dgm:pt modelId="{36537BFF-F6DE-4D42-A99E-B0AE563C6DAE}" type="sibTrans" cxnId="{7724FEA8-0795-4230-8BFC-24ACEC370402}">
      <dgm:prSet/>
      <dgm:spPr/>
      <dgm:t>
        <a:bodyPr/>
        <a:lstStyle/>
        <a:p>
          <a:endParaRPr lang="en-IN" sz="2000"/>
        </a:p>
      </dgm:t>
    </dgm:pt>
    <dgm:pt modelId="{01B7DF2D-11D5-44EA-B1B5-95FF5C269B9B}">
      <dgm:prSet phldrT="[Text]" custT="1"/>
      <dgm:spPr/>
      <dgm:t>
        <a:bodyPr/>
        <a:lstStyle/>
        <a:p>
          <a:pPr algn="ctr"/>
          <a:r>
            <a:rPr lang="en-US" altLang="en-US" sz="2400" b="1" dirty="0"/>
            <a:t>Training &amp; Education </a:t>
          </a:r>
          <a:endParaRPr lang="en-IN" sz="2400" b="1" dirty="0"/>
        </a:p>
      </dgm:t>
    </dgm:pt>
    <dgm:pt modelId="{AE6CC68C-7BD4-400A-84D8-8CBE6EC6D30D}" type="parTrans" cxnId="{C915B07D-286B-4E70-8C19-503B65BDD552}">
      <dgm:prSet/>
      <dgm:spPr/>
      <dgm:t>
        <a:bodyPr/>
        <a:lstStyle/>
        <a:p>
          <a:endParaRPr lang="en-IN" sz="2000"/>
        </a:p>
      </dgm:t>
    </dgm:pt>
    <dgm:pt modelId="{A093056A-F31A-4BBE-B4B2-1C424F02A098}" type="sibTrans" cxnId="{C915B07D-286B-4E70-8C19-503B65BDD552}">
      <dgm:prSet/>
      <dgm:spPr/>
      <dgm:t>
        <a:bodyPr/>
        <a:lstStyle/>
        <a:p>
          <a:endParaRPr lang="en-IN" sz="2000"/>
        </a:p>
      </dgm:t>
    </dgm:pt>
    <dgm:pt modelId="{F33E4630-D89D-4219-8657-5705803313AD}">
      <dgm:prSet phldrT="[Text]" custT="1"/>
      <dgm:spPr/>
      <dgm:t>
        <a:bodyPr/>
        <a:lstStyle/>
        <a:p>
          <a:r>
            <a:rPr lang="en-US" altLang="en-US" sz="2400" b="1" dirty="0"/>
            <a:t>Testing &amp; Certification</a:t>
          </a:r>
          <a:endParaRPr lang="en-IN" sz="2400" b="1" dirty="0"/>
        </a:p>
      </dgm:t>
    </dgm:pt>
    <dgm:pt modelId="{9902213B-3734-4043-9C6D-8ABB62609F3D}" type="parTrans" cxnId="{D7BE0833-D524-4836-AD33-3A6F78E552EB}">
      <dgm:prSet/>
      <dgm:spPr/>
      <dgm:t>
        <a:bodyPr/>
        <a:lstStyle/>
        <a:p>
          <a:endParaRPr lang="en-IN" sz="2000"/>
        </a:p>
      </dgm:t>
    </dgm:pt>
    <dgm:pt modelId="{D9339F78-2557-4DCE-8788-F2469F02B552}" type="sibTrans" cxnId="{D7BE0833-D524-4836-AD33-3A6F78E552EB}">
      <dgm:prSet/>
      <dgm:spPr/>
      <dgm:t>
        <a:bodyPr/>
        <a:lstStyle/>
        <a:p>
          <a:endParaRPr lang="en-IN" sz="2000"/>
        </a:p>
      </dgm:t>
    </dgm:pt>
    <dgm:pt modelId="{B8C0B77F-9024-4A97-8490-7A3CFF7D6986}">
      <dgm:prSet phldrT="[Text]" custT="1"/>
      <dgm:spPr/>
      <dgm:t>
        <a:bodyPr/>
        <a:lstStyle/>
        <a:p>
          <a:r>
            <a:rPr lang="en-US" altLang="en-US" sz="2400" b="1" dirty="0"/>
            <a:t>Research &amp; Development </a:t>
          </a:r>
          <a:endParaRPr lang="en-IN" sz="2400" b="1" dirty="0"/>
        </a:p>
      </dgm:t>
    </dgm:pt>
    <dgm:pt modelId="{43ED1A0E-A53D-4A18-A115-F9BEA52DB39F}" type="parTrans" cxnId="{5D57B764-A84B-4FA8-9EBF-BBFFAB7C741D}">
      <dgm:prSet/>
      <dgm:spPr/>
      <dgm:t>
        <a:bodyPr/>
        <a:lstStyle/>
        <a:p>
          <a:endParaRPr lang="en-IN" sz="2000"/>
        </a:p>
      </dgm:t>
    </dgm:pt>
    <dgm:pt modelId="{98F84A2F-291E-4E40-84A9-7425E092812C}" type="sibTrans" cxnId="{5D57B764-A84B-4FA8-9EBF-BBFFAB7C741D}">
      <dgm:prSet/>
      <dgm:spPr/>
      <dgm:t>
        <a:bodyPr/>
        <a:lstStyle/>
        <a:p>
          <a:endParaRPr lang="en-IN" sz="2000"/>
        </a:p>
      </dgm:t>
    </dgm:pt>
    <dgm:pt modelId="{BBA7AB76-C8C8-45F0-A1E8-B494A21B7FE9}">
      <dgm:prSet phldrT="[Text]" custT="1"/>
      <dgm:spPr/>
      <dgm:t>
        <a:bodyPr/>
        <a:lstStyle/>
        <a:p>
          <a:r>
            <a:rPr lang="en-US" altLang="en-US" sz="2400" b="1" dirty="0"/>
            <a:t>Exhibition &amp; Conferences</a:t>
          </a:r>
          <a:endParaRPr lang="en-IN" sz="2400" b="1" dirty="0"/>
        </a:p>
      </dgm:t>
    </dgm:pt>
    <dgm:pt modelId="{4BBA7FEF-3367-45EC-B9AF-87F6E3FF770F}" type="parTrans" cxnId="{CD3A6814-B1D2-4AD8-8236-070D3B839550}">
      <dgm:prSet/>
      <dgm:spPr/>
      <dgm:t>
        <a:bodyPr/>
        <a:lstStyle/>
        <a:p>
          <a:endParaRPr lang="en-IN" sz="2000"/>
        </a:p>
      </dgm:t>
    </dgm:pt>
    <dgm:pt modelId="{EE280AA1-20F4-4480-83B3-3F46566A637A}" type="sibTrans" cxnId="{CD3A6814-B1D2-4AD8-8236-070D3B839550}">
      <dgm:prSet/>
      <dgm:spPr/>
      <dgm:t>
        <a:bodyPr/>
        <a:lstStyle/>
        <a:p>
          <a:endParaRPr lang="en-IN" sz="2000"/>
        </a:p>
      </dgm:t>
    </dgm:pt>
    <dgm:pt modelId="{49CFA2DC-1A32-490F-847E-C114124F2E1F}">
      <dgm:prSet custT="1"/>
      <dgm:spPr/>
      <dgm:t>
        <a:bodyPr/>
        <a:lstStyle/>
        <a:p>
          <a:r>
            <a:rPr lang="en-US" altLang="en-US" sz="2400" b="1" dirty="0"/>
            <a:t>Consultancy</a:t>
          </a:r>
        </a:p>
      </dgm:t>
    </dgm:pt>
    <dgm:pt modelId="{0AFF357A-D667-4372-9E85-4756F8F316E4}" type="parTrans" cxnId="{8540AA3E-7961-4CE5-8A27-6F9C0BA559FD}">
      <dgm:prSet/>
      <dgm:spPr/>
      <dgm:t>
        <a:bodyPr/>
        <a:lstStyle/>
        <a:p>
          <a:endParaRPr lang="en-IN" sz="2000"/>
        </a:p>
      </dgm:t>
    </dgm:pt>
    <dgm:pt modelId="{7FD7A235-6BAE-4CB5-A94B-708502C931E6}" type="sibTrans" cxnId="{8540AA3E-7961-4CE5-8A27-6F9C0BA559FD}">
      <dgm:prSet/>
      <dgm:spPr/>
      <dgm:t>
        <a:bodyPr/>
        <a:lstStyle/>
        <a:p>
          <a:endParaRPr lang="en-IN" sz="2000"/>
        </a:p>
      </dgm:t>
    </dgm:pt>
    <dgm:pt modelId="{12E200EF-63A9-499C-A5BB-F7FC8B6D4AB2}" type="pres">
      <dgm:prSet presAssocID="{D97AD2B6-719F-4123-A472-EC7231C46230}" presName="Name0" presStyleCnt="0">
        <dgm:presLayoutVars>
          <dgm:chMax val="1"/>
          <dgm:chPref val="1"/>
          <dgm:dir/>
          <dgm:animOne val="branch"/>
          <dgm:animLvl val="lvl"/>
        </dgm:presLayoutVars>
      </dgm:prSet>
      <dgm:spPr/>
      <dgm:t>
        <a:bodyPr/>
        <a:lstStyle/>
        <a:p>
          <a:endParaRPr lang="en-US"/>
        </a:p>
      </dgm:t>
    </dgm:pt>
    <dgm:pt modelId="{B8B6309B-B92F-42D0-802D-075973DDAE13}" type="pres">
      <dgm:prSet presAssocID="{BB60298A-D527-4AEA-B764-821968C497F5}" presName="singleCycle" presStyleCnt="0"/>
      <dgm:spPr/>
    </dgm:pt>
    <dgm:pt modelId="{26CE40B7-7D98-4482-8A8A-845227F051D9}" type="pres">
      <dgm:prSet presAssocID="{BB60298A-D527-4AEA-B764-821968C497F5}" presName="singleCenter" presStyleLbl="node1" presStyleIdx="0" presStyleCnt="7" custScaleX="118171">
        <dgm:presLayoutVars>
          <dgm:chMax val="7"/>
          <dgm:chPref val="7"/>
        </dgm:presLayoutVars>
      </dgm:prSet>
      <dgm:spPr/>
      <dgm:t>
        <a:bodyPr/>
        <a:lstStyle/>
        <a:p>
          <a:endParaRPr lang="en-US"/>
        </a:p>
      </dgm:t>
    </dgm:pt>
    <dgm:pt modelId="{12FF4798-CC71-47CA-B105-B4DCAD837978}" type="pres">
      <dgm:prSet presAssocID="{716C748A-D13E-4B76-9B30-6BADDC803444}" presName="Name56" presStyleLbl="parChTrans1D2" presStyleIdx="0" presStyleCnt="6"/>
      <dgm:spPr/>
      <dgm:t>
        <a:bodyPr/>
        <a:lstStyle/>
        <a:p>
          <a:endParaRPr lang="en-US"/>
        </a:p>
      </dgm:t>
    </dgm:pt>
    <dgm:pt modelId="{0527358A-EFD3-4E61-A96D-0A39A22A467E}" type="pres">
      <dgm:prSet presAssocID="{06713CDC-B9E1-4C5F-B21C-FF2A9C28E01B}" presName="text0" presStyleLbl="node1" presStyleIdx="1" presStyleCnt="7" custScaleX="183211" custScaleY="69443" custRadScaleRad="99238" custRadScaleInc="3207">
        <dgm:presLayoutVars>
          <dgm:bulletEnabled val="1"/>
        </dgm:presLayoutVars>
      </dgm:prSet>
      <dgm:spPr/>
      <dgm:t>
        <a:bodyPr/>
        <a:lstStyle/>
        <a:p>
          <a:endParaRPr lang="en-US"/>
        </a:p>
      </dgm:t>
    </dgm:pt>
    <dgm:pt modelId="{E0F615CE-717D-4118-A35B-3E5F869BC49C}" type="pres">
      <dgm:prSet presAssocID="{AE6CC68C-7BD4-400A-84D8-8CBE6EC6D30D}" presName="Name56" presStyleLbl="parChTrans1D2" presStyleIdx="1" presStyleCnt="6"/>
      <dgm:spPr/>
      <dgm:t>
        <a:bodyPr/>
        <a:lstStyle/>
        <a:p>
          <a:endParaRPr lang="en-US"/>
        </a:p>
      </dgm:t>
    </dgm:pt>
    <dgm:pt modelId="{F4BEAC12-9586-40F7-A167-E6112BF53328}" type="pres">
      <dgm:prSet presAssocID="{01B7DF2D-11D5-44EA-B1B5-95FF5C269B9B}" presName="text0" presStyleLbl="node1" presStyleIdx="2" presStyleCnt="7" custScaleX="177171" custRadScaleRad="135652" custRadScaleInc="14071">
        <dgm:presLayoutVars>
          <dgm:bulletEnabled val="1"/>
        </dgm:presLayoutVars>
      </dgm:prSet>
      <dgm:spPr/>
      <dgm:t>
        <a:bodyPr/>
        <a:lstStyle/>
        <a:p>
          <a:endParaRPr lang="en-US"/>
        </a:p>
      </dgm:t>
    </dgm:pt>
    <dgm:pt modelId="{09C2CFEE-5C0A-4C92-9D8F-52EBA3A0D259}" type="pres">
      <dgm:prSet presAssocID="{9902213B-3734-4043-9C6D-8ABB62609F3D}" presName="Name56" presStyleLbl="parChTrans1D2" presStyleIdx="2" presStyleCnt="6"/>
      <dgm:spPr/>
      <dgm:t>
        <a:bodyPr/>
        <a:lstStyle/>
        <a:p>
          <a:endParaRPr lang="en-US"/>
        </a:p>
      </dgm:t>
    </dgm:pt>
    <dgm:pt modelId="{ED15FE58-B9ED-4316-8A9B-FFB437B2B49B}" type="pres">
      <dgm:prSet presAssocID="{F33E4630-D89D-4219-8657-5705803313AD}" presName="text0" presStyleLbl="node1" presStyleIdx="3" presStyleCnt="7" custScaleX="196248" custRadScaleRad="129892" custRadScaleInc="-21797">
        <dgm:presLayoutVars>
          <dgm:bulletEnabled val="1"/>
        </dgm:presLayoutVars>
      </dgm:prSet>
      <dgm:spPr/>
      <dgm:t>
        <a:bodyPr/>
        <a:lstStyle/>
        <a:p>
          <a:endParaRPr lang="en-US"/>
        </a:p>
      </dgm:t>
    </dgm:pt>
    <dgm:pt modelId="{E2FB27B0-E10B-47A3-9F48-405D18820CD4}" type="pres">
      <dgm:prSet presAssocID="{43ED1A0E-A53D-4A18-A115-F9BEA52DB39F}" presName="Name56" presStyleLbl="parChTrans1D2" presStyleIdx="3" presStyleCnt="6"/>
      <dgm:spPr/>
      <dgm:t>
        <a:bodyPr/>
        <a:lstStyle/>
        <a:p>
          <a:endParaRPr lang="en-US"/>
        </a:p>
      </dgm:t>
    </dgm:pt>
    <dgm:pt modelId="{6D4A87E8-3626-44BB-B395-E346E4B43F14}" type="pres">
      <dgm:prSet presAssocID="{B8C0B77F-9024-4A97-8490-7A3CFF7D6986}" presName="text0" presStyleLbl="node1" presStyleIdx="4" presStyleCnt="7" custScaleX="189349" custScaleY="76946">
        <dgm:presLayoutVars>
          <dgm:bulletEnabled val="1"/>
        </dgm:presLayoutVars>
      </dgm:prSet>
      <dgm:spPr/>
      <dgm:t>
        <a:bodyPr/>
        <a:lstStyle/>
        <a:p>
          <a:endParaRPr lang="en-US"/>
        </a:p>
      </dgm:t>
    </dgm:pt>
    <dgm:pt modelId="{DB493087-9CFE-4B52-863B-A0ACF0F05742}" type="pres">
      <dgm:prSet presAssocID="{4BBA7FEF-3367-45EC-B9AF-87F6E3FF770F}" presName="Name56" presStyleLbl="parChTrans1D2" presStyleIdx="4" presStyleCnt="6"/>
      <dgm:spPr/>
      <dgm:t>
        <a:bodyPr/>
        <a:lstStyle/>
        <a:p>
          <a:endParaRPr lang="en-US"/>
        </a:p>
      </dgm:t>
    </dgm:pt>
    <dgm:pt modelId="{6AF26BA6-7939-4052-ABDB-29E5C6EA7F15}" type="pres">
      <dgm:prSet presAssocID="{BBA7AB76-C8C8-45F0-A1E8-B494A21B7FE9}" presName="text0" presStyleLbl="node1" presStyleIdx="5" presStyleCnt="7" custScaleX="170670" custRadScaleRad="123540" custRadScaleInc="21143">
        <dgm:presLayoutVars>
          <dgm:bulletEnabled val="1"/>
        </dgm:presLayoutVars>
      </dgm:prSet>
      <dgm:spPr/>
      <dgm:t>
        <a:bodyPr/>
        <a:lstStyle/>
        <a:p>
          <a:endParaRPr lang="en-US"/>
        </a:p>
      </dgm:t>
    </dgm:pt>
    <dgm:pt modelId="{F2E243A1-E893-4CD2-9FAD-B9C9E24EA2A8}" type="pres">
      <dgm:prSet presAssocID="{0AFF357A-D667-4372-9E85-4756F8F316E4}" presName="Name56" presStyleLbl="parChTrans1D2" presStyleIdx="5" presStyleCnt="6"/>
      <dgm:spPr/>
      <dgm:t>
        <a:bodyPr/>
        <a:lstStyle/>
        <a:p>
          <a:endParaRPr lang="en-US"/>
        </a:p>
      </dgm:t>
    </dgm:pt>
    <dgm:pt modelId="{36B9E10A-192B-442B-BE50-446F10EAAF34}" type="pres">
      <dgm:prSet presAssocID="{49CFA2DC-1A32-490F-847E-C114124F2E1F}" presName="text0" presStyleLbl="node1" presStyleIdx="6" presStyleCnt="7" custScaleX="183002" custRadScaleRad="119765" custRadScaleInc="-11689">
        <dgm:presLayoutVars>
          <dgm:bulletEnabled val="1"/>
        </dgm:presLayoutVars>
      </dgm:prSet>
      <dgm:spPr/>
      <dgm:t>
        <a:bodyPr/>
        <a:lstStyle/>
        <a:p>
          <a:endParaRPr lang="en-US"/>
        </a:p>
      </dgm:t>
    </dgm:pt>
  </dgm:ptLst>
  <dgm:cxnLst>
    <dgm:cxn modelId="{37526813-E794-4241-9726-74F7EE6E6D24}" type="presOf" srcId="{0AFF357A-D667-4372-9E85-4756F8F316E4}" destId="{F2E243A1-E893-4CD2-9FAD-B9C9E24EA2A8}" srcOrd="0" destOrd="0" presId="urn:microsoft.com/office/officeart/2008/layout/RadialCluster"/>
    <dgm:cxn modelId="{9FEEBC61-EF90-4EAE-BC19-176ABF1C426F}" type="presOf" srcId="{01B7DF2D-11D5-44EA-B1B5-95FF5C269B9B}" destId="{F4BEAC12-9586-40F7-A167-E6112BF53328}" srcOrd="0" destOrd="0" presId="urn:microsoft.com/office/officeart/2008/layout/RadialCluster"/>
    <dgm:cxn modelId="{5DB4370B-4C5F-4A55-9832-C7F658E1826A}" type="presOf" srcId="{43ED1A0E-A53D-4A18-A115-F9BEA52DB39F}" destId="{E2FB27B0-E10B-47A3-9F48-405D18820CD4}" srcOrd="0" destOrd="0" presId="urn:microsoft.com/office/officeart/2008/layout/RadialCluster"/>
    <dgm:cxn modelId="{44826C50-6B66-4138-8081-D8A8D7ACE957}" type="presOf" srcId="{06713CDC-B9E1-4C5F-B21C-FF2A9C28E01B}" destId="{0527358A-EFD3-4E61-A96D-0A39A22A467E}" srcOrd="0" destOrd="0" presId="urn:microsoft.com/office/officeart/2008/layout/RadialCluster"/>
    <dgm:cxn modelId="{C915B07D-286B-4E70-8C19-503B65BDD552}" srcId="{BB60298A-D527-4AEA-B764-821968C497F5}" destId="{01B7DF2D-11D5-44EA-B1B5-95FF5C269B9B}" srcOrd="1" destOrd="0" parTransId="{AE6CC68C-7BD4-400A-84D8-8CBE6EC6D30D}" sibTransId="{A093056A-F31A-4BBE-B4B2-1C424F02A098}"/>
    <dgm:cxn modelId="{7724FEA8-0795-4230-8BFC-24ACEC370402}" srcId="{BB60298A-D527-4AEA-B764-821968C497F5}" destId="{06713CDC-B9E1-4C5F-B21C-FF2A9C28E01B}" srcOrd="0" destOrd="0" parTransId="{716C748A-D13E-4B76-9B30-6BADDC803444}" sibTransId="{36537BFF-F6DE-4D42-A99E-B0AE563C6DAE}"/>
    <dgm:cxn modelId="{83E858B7-E849-425D-8056-CCE605F70779}" type="presOf" srcId="{B8C0B77F-9024-4A97-8490-7A3CFF7D6986}" destId="{6D4A87E8-3626-44BB-B395-E346E4B43F14}" srcOrd="0" destOrd="0" presId="urn:microsoft.com/office/officeart/2008/layout/RadialCluster"/>
    <dgm:cxn modelId="{D7BE0833-D524-4836-AD33-3A6F78E552EB}" srcId="{BB60298A-D527-4AEA-B764-821968C497F5}" destId="{F33E4630-D89D-4219-8657-5705803313AD}" srcOrd="2" destOrd="0" parTransId="{9902213B-3734-4043-9C6D-8ABB62609F3D}" sibTransId="{D9339F78-2557-4DCE-8788-F2469F02B552}"/>
    <dgm:cxn modelId="{6CBB7D01-A113-4C59-BCC3-14A41C417ECF}" type="presOf" srcId="{716C748A-D13E-4B76-9B30-6BADDC803444}" destId="{12FF4798-CC71-47CA-B105-B4DCAD837978}" srcOrd="0" destOrd="0" presId="urn:microsoft.com/office/officeart/2008/layout/RadialCluster"/>
    <dgm:cxn modelId="{5D57B764-A84B-4FA8-9EBF-BBFFAB7C741D}" srcId="{BB60298A-D527-4AEA-B764-821968C497F5}" destId="{B8C0B77F-9024-4A97-8490-7A3CFF7D6986}" srcOrd="3" destOrd="0" parTransId="{43ED1A0E-A53D-4A18-A115-F9BEA52DB39F}" sibTransId="{98F84A2F-291E-4E40-84A9-7425E092812C}"/>
    <dgm:cxn modelId="{182257AE-BA95-469A-BD9A-9810FBA92EC0}" type="presOf" srcId="{F33E4630-D89D-4219-8657-5705803313AD}" destId="{ED15FE58-B9ED-4316-8A9B-FFB437B2B49B}" srcOrd="0" destOrd="0" presId="urn:microsoft.com/office/officeart/2008/layout/RadialCluster"/>
    <dgm:cxn modelId="{8540AA3E-7961-4CE5-8A27-6F9C0BA559FD}" srcId="{BB60298A-D527-4AEA-B764-821968C497F5}" destId="{49CFA2DC-1A32-490F-847E-C114124F2E1F}" srcOrd="5" destOrd="0" parTransId="{0AFF357A-D667-4372-9E85-4756F8F316E4}" sibTransId="{7FD7A235-6BAE-4CB5-A94B-708502C931E6}"/>
    <dgm:cxn modelId="{1792F983-0992-49AC-B709-0A299EEC9269}" type="presOf" srcId="{AE6CC68C-7BD4-400A-84D8-8CBE6EC6D30D}" destId="{E0F615CE-717D-4118-A35B-3E5F869BC49C}" srcOrd="0" destOrd="0" presId="urn:microsoft.com/office/officeart/2008/layout/RadialCluster"/>
    <dgm:cxn modelId="{F1034F2C-97B2-456C-8551-A924290124A4}" type="presOf" srcId="{9902213B-3734-4043-9C6D-8ABB62609F3D}" destId="{09C2CFEE-5C0A-4C92-9D8F-52EBA3A0D259}" srcOrd="0" destOrd="0" presId="urn:microsoft.com/office/officeart/2008/layout/RadialCluster"/>
    <dgm:cxn modelId="{B84ED549-E617-4387-8FE8-AEC97EEB4EFE}" type="presOf" srcId="{BB60298A-D527-4AEA-B764-821968C497F5}" destId="{26CE40B7-7D98-4482-8A8A-845227F051D9}" srcOrd="0" destOrd="0" presId="urn:microsoft.com/office/officeart/2008/layout/RadialCluster"/>
    <dgm:cxn modelId="{105D473F-D48E-4E32-A308-6BC6B9A94378}" type="presOf" srcId="{49CFA2DC-1A32-490F-847E-C114124F2E1F}" destId="{36B9E10A-192B-442B-BE50-446F10EAAF34}" srcOrd="0" destOrd="0" presId="urn:microsoft.com/office/officeart/2008/layout/RadialCluster"/>
    <dgm:cxn modelId="{CD3A6814-B1D2-4AD8-8236-070D3B839550}" srcId="{BB60298A-D527-4AEA-B764-821968C497F5}" destId="{BBA7AB76-C8C8-45F0-A1E8-B494A21B7FE9}" srcOrd="4" destOrd="0" parTransId="{4BBA7FEF-3367-45EC-B9AF-87F6E3FF770F}" sibTransId="{EE280AA1-20F4-4480-83B3-3F46566A637A}"/>
    <dgm:cxn modelId="{17A5D953-3292-463F-AF16-FF3A947AC289}" type="presOf" srcId="{D97AD2B6-719F-4123-A472-EC7231C46230}" destId="{12E200EF-63A9-499C-A5BB-F7FC8B6D4AB2}" srcOrd="0" destOrd="0" presId="urn:microsoft.com/office/officeart/2008/layout/RadialCluster"/>
    <dgm:cxn modelId="{7D39DB03-DE12-4E18-890C-47237637AA0A}" srcId="{D97AD2B6-719F-4123-A472-EC7231C46230}" destId="{BB60298A-D527-4AEA-B764-821968C497F5}" srcOrd="0" destOrd="0" parTransId="{980A2110-7A54-403A-A172-6725C52C68AF}" sibTransId="{F59D4A07-02DF-4168-9D76-3F9E2EAD080E}"/>
    <dgm:cxn modelId="{177FE789-1D70-4CD3-8A85-2CD74DDFF936}" type="presOf" srcId="{4BBA7FEF-3367-45EC-B9AF-87F6E3FF770F}" destId="{DB493087-9CFE-4B52-863B-A0ACF0F05742}" srcOrd="0" destOrd="0" presId="urn:microsoft.com/office/officeart/2008/layout/RadialCluster"/>
    <dgm:cxn modelId="{90823E99-71D1-4511-A043-FB65201BAA6C}" type="presOf" srcId="{BBA7AB76-C8C8-45F0-A1E8-B494A21B7FE9}" destId="{6AF26BA6-7939-4052-ABDB-29E5C6EA7F15}" srcOrd="0" destOrd="0" presId="urn:microsoft.com/office/officeart/2008/layout/RadialCluster"/>
    <dgm:cxn modelId="{10AC5B06-1C34-4DDB-898D-8497ADE04494}" type="presParOf" srcId="{12E200EF-63A9-499C-A5BB-F7FC8B6D4AB2}" destId="{B8B6309B-B92F-42D0-802D-075973DDAE13}" srcOrd="0" destOrd="0" presId="urn:microsoft.com/office/officeart/2008/layout/RadialCluster"/>
    <dgm:cxn modelId="{97E5E5DF-2046-4A1A-9047-70E6E73AAA17}" type="presParOf" srcId="{B8B6309B-B92F-42D0-802D-075973DDAE13}" destId="{26CE40B7-7D98-4482-8A8A-845227F051D9}" srcOrd="0" destOrd="0" presId="urn:microsoft.com/office/officeart/2008/layout/RadialCluster"/>
    <dgm:cxn modelId="{7345D424-1CE0-4153-BF74-3FA7D5C0251B}" type="presParOf" srcId="{B8B6309B-B92F-42D0-802D-075973DDAE13}" destId="{12FF4798-CC71-47CA-B105-B4DCAD837978}" srcOrd="1" destOrd="0" presId="urn:microsoft.com/office/officeart/2008/layout/RadialCluster"/>
    <dgm:cxn modelId="{0A3D91E7-726B-4E6E-8306-E7273B3903C5}" type="presParOf" srcId="{B8B6309B-B92F-42D0-802D-075973DDAE13}" destId="{0527358A-EFD3-4E61-A96D-0A39A22A467E}" srcOrd="2" destOrd="0" presId="urn:microsoft.com/office/officeart/2008/layout/RadialCluster"/>
    <dgm:cxn modelId="{ABE2408D-13D8-4344-B97C-4B3DD52B3C2C}" type="presParOf" srcId="{B8B6309B-B92F-42D0-802D-075973DDAE13}" destId="{E0F615CE-717D-4118-A35B-3E5F869BC49C}" srcOrd="3" destOrd="0" presId="urn:microsoft.com/office/officeart/2008/layout/RadialCluster"/>
    <dgm:cxn modelId="{DD108C13-33B3-469A-8128-9062F4C89929}" type="presParOf" srcId="{B8B6309B-B92F-42D0-802D-075973DDAE13}" destId="{F4BEAC12-9586-40F7-A167-E6112BF53328}" srcOrd="4" destOrd="0" presId="urn:microsoft.com/office/officeart/2008/layout/RadialCluster"/>
    <dgm:cxn modelId="{96BFD98D-4759-4DA9-86CE-832EF862A9DF}" type="presParOf" srcId="{B8B6309B-B92F-42D0-802D-075973DDAE13}" destId="{09C2CFEE-5C0A-4C92-9D8F-52EBA3A0D259}" srcOrd="5" destOrd="0" presId="urn:microsoft.com/office/officeart/2008/layout/RadialCluster"/>
    <dgm:cxn modelId="{A54BE165-66CB-4E6A-9D83-6276399C8A00}" type="presParOf" srcId="{B8B6309B-B92F-42D0-802D-075973DDAE13}" destId="{ED15FE58-B9ED-4316-8A9B-FFB437B2B49B}" srcOrd="6" destOrd="0" presId="urn:microsoft.com/office/officeart/2008/layout/RadialCluster"/>
    <dgm:cxn modelId="{75838408-9AFE-4A23-98CE-422B1F7F25B1}" type="presParOf" srcId="{B8B6309B-B92F-42D0-802D-075973DDAE13}" destId="{E2FB27B0-E10B-47A3-9F48-405D18820CD4}" srcOrd="7" destOrd="0" presId="urn:microsoft.com/office/officeart/2008/layout/RadialCluster"/>
    <dgm:cxn modelId="{4F2BD81D-CF81-4705-B064-74CFA3610A5D}" type="presParOf" srcId="{B8B6309B-B92F-42D0-802D-075973DDAE13}" destId="{6D4A87E8-3626-44BB-B395-E346E4B43F14}" srcOrd="8" destOrd="0" presId="urn:microsoft.com/office/officeart/2008/layout/RadialCluster"/>
    <dgm:cxn modelId="{0D52F2C4-303D-4F6B-B24D-8BBD94D9DAC4}" type="presParOf" srcId="{B8B6309B-B92F-42D0-802D-075973DDAE13}" destId="{DB493087-9CFE-4B52-863B-A0ACF0F05742}" srcOrd="9" destOrd="0" presId="urn:microsoft.com/office/officeart/2008/layout/RadialCluster"/>
    <dgm:cxn modelId="{199B40D0-9935-4492-A067-FA92475C2CB8}" type="presParOf" srcId="{B8B6309B-B92F-42D0-802D-075973DDAE13}" destId="{6AF26BA6-7939-4052-ABDB-29E5C6EA7F15}" srcOrd="10" destOrd="0" presId="urn:microsoft.com/office/officeart/2008/layout/RadialCluster"/>
    <dgm:cxn modelId="{C8B4D83B-0135-48B9-B8EE-C12C8BA7B4A8}" type="presParOf" srcId="{B8B6309B-B92F-42D0-802D-075973DDAE13}" destId="{F2E243A1-E893-4CD2-9FAD-B9C9E24EA2A8}" srcOrd="11" destOrd="0" presId="urn:microsoft.com/office/officeart/2008/layout/RadialCluster"/>
    <dgm:cxn modelId="{FF10CAB0-0A5B-4A04-A8F0-C317C7E03C69}" type="presParOf" srcId="{B8B6309B-B92F-42D0-802D-075973DDAE13}" destId="{36B9E10A-192B-442B-BE50-446F10EAAF34}" srcOrd="12" destOrd="0" presId="urn:microsoft.com/office/officeart/2008/layout/RadialCluster"/>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2F4FF5E8-78CE-471D-8D77-D6B55897A04F}" type="datetimeFigureOut">
              <a:rPr lang="en-IN" smtClean="0"/>
              <a:t>09-09-2020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3156D79-C9FF-458F-8594-C3B08D7B2BCD}" type="slidenum">
              <a:rPr lang="en-IN" smtClean="0"/>
              <a:t>‹#›</a:t>
            </a:fld>
            <a:endParaRPr lang="en-IN"/>
          </a:p>
        </p:txBody>
      </p:sp>
    </p:spTree>
    <p:extLst>
      <p:ext uri="{BB962C8B-B14F-4D97-AF65-F5344CB8AC3E}">
        <p14:creationId xmlns:p14="http://schemas.microsoft.com/office/powerpoint/2010/main" val="899097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F4FF5E8-78CE-471D-8D77-D6B55897A04F}" type="datetimeFigureOut">
              <a:rPr lang="en-IN" smtClean="0"/>
              <a:t>09-09-2020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3156D79-C9FF-458F-8594-C3B08D7B2BCD}" type="slidenum">
              <a:rPr lang="en-IN" smtClean="0"/>
              <a:t>‹#›</a:t>
            </a:fld>
            <a:endParaRPr lang="en-IN"/>
          </a:p>
        </p:txBody>
      </p:sp>
    </p:spTree>
    <p:extLst>
      <p:ext uri="{BB962C8B-B14F-4D97-AF65-F5344CB8AC3E}">
        <p14:creationId xmlns:p14="http://schemas.microsoft.com/office/powerpoint/2010/main" val="3698438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F4FF5E8-78CE-471D-8D77-D6B55897A04F}" type="datetimeFigureOut">
              <a:rPr lang="en-IN" smtClean="0"/>
              <a:t>09-09-2020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3156D79-C9FF-458F-8594-C3B08D7B2BCD}" type="slidenum">
              <a:rPr lang="en-IN" smtClean="0"/>
              <a:t>‹#›</a:t>
            </a:fld>
            <a:endParaRPr lang="en-IN"/>
          </a:p>
        </p:txBody>
      </p:sp>
    </p:spTree>
    <p:extLst>
      <p:ext uri="{BB962C8B-B14F-4D97-AF65-F5344CB8AC3E}">
        <p14:creationId xmlns:p14="http://schemas.microsoft.com/office/powerpoint/2010/main" val="2355873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D7BEB543-ECAC-49B4-A6EF-ECEAB658FAF7}"/>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BB8027F2-D973-4E28-80E1-6B901DD6ADD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BB93DD5-3A78-4DF5-AEBE-66198D6D3CD3}"/>
              </a:ext>
            </a:extLst>
          </p:cNvPr>
          <p:cNvSpPr>
            <a:spLocks noGrp="1" noChangeArrowheads="1"/>
          </p:cNvSpPr>
          <p:nvPr>
            <p:ph type="sldNum" sz="quarter" idx="12"/>
          </p:nvPr>
        </p:nvSpPr>
        <p:spPr/>
        <p:txBody>
          <a:bodyPr/>
          <a:lstStyle>
            <a:lvl1pPr>
              <a:defRPr/>
            </a:lvl1pPr>
          </a:lstStyle>
          <a:p>
            <a:pPr>
              <a:defRPr/>
            </a:pPr>
            <a:fld id="{0256D692-AF7A-413A-9AB3-A09FA8C8AACD}" type="slidenum">
              <a:rPr lang="en-US" altLang="en-US"/>
              <a:pPr>
                <a:defRPr/>
              </a:pPr>
              <a:t>‹#›</a:t>
            </a:fld>
            <a:endParaRPr lang="en-US" altLang="en-US"/>
          </a:p>
        </p:txBody>
      </p:sp>
    </p:spTree>
    <p:extLst>
      <p:ext uri="{BB962C8B-B14F-4D97-AF65-F5344CB8AC3E}">
        <p14:creationId xmlns:p14="http://schemas.microsoft.com/office/powerpoint/2010/main" val="2477421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F4FF5E8-78CE-471D-8D77-D6B55897A04F}" type="datetimeFigureOut">
              <a:rPr lang="en-IN" smtClean="0"/>
              <a:t>09-09-2020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3156D79-C9FF-458F-8594-C3B08D7B2BCD}" type="slidenum">
              <a:rPr lang="en-IN" smtClean="0"/>
              <a:t>‹#›</a:t>
            </a:fld>
            <a:endParaRPr lang="en-IN"/>
          </a:p>
        </p:txBody>
      </p:sp>
    </p:spTree>
    <p:extLst>
      <p:ext uri="{BB962C8B-B14F-4D97-AF65-F5344CB8AC3E}">
        <p14:creationId xmlns:p14="http://schemas.microsoft.com/office/powerpoint/2010/main" val="812915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4FF5E8-78CE-471D-8D77-D6B55897A04F}" type="datetimeFigureOut">
              <a:rPr lang="en-IN" smtClean="0"/>
              <a:t>09-09-2020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3156D79-C9FF-458F-8594-C3B08D7B2BCD}" type="slidenum">
              <a:rPr lang="en-IN" smtClean="0"/>
              <a:t>‹#›</a:t>
            </a:fld>
            <a:endParaRPr lang="en-IN"/>
          </a:p>
        </p:txBody>
      </p:sp>
    </p:spTree>
    <p:extLst>
      <p:ext uri="{BB962C8B-B14F-4D97-AF65-F5344CB8AC3E}">
        <p14:creationId xmlns:p14="http://schemas.microsoft.com/office/powerpoint/2010/main" val="2187599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2F4FF5E8-78CE-471D-8D77-D6B55897A04F}" type="datetimeFigureOut">
              <a:rPr lang="en-IN" smtClean="0"/>
              <a:t>09-09-2020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3156D79-C9FF-458F-8594-C3B08D7B2BCD}" type="slidenum">
              <a:rPr lang="en-IN" smtClean="0"/>
              <a:t>‹#›</a:t>
            </a:fld>
            <a:endParaRPr lang="en-IN"/>
          </a:p>
        </p:txBody>
      </p:sp>
    </p:spTree>
    <p:extLst>
      <p:ext uri="{BB962C8B-B14F-4D97-AF65-F5344CB8AC3E}">
        <p14:creationId xmlns:p14="http://schemas.microsoft.com/office/powerpoint/2010/main" val="77779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2F4FF5E8-78CE-471D-8D77-D6B55897A04F}" type="datetimeFigureOut">
              <a:rPr lang="en-IN" smtClean="0"/>
              <a:t>09-09-2020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3156D79-C9FF-458F-8594-C3B08D7B2BCD}" type="slidenum">
              <a:rPr lang="en-IN" smtClean="0"/>
              <a:t>‹#›</a:t>
            </a:fld>
            <a:endParaRPr lang="en-IN"/>
          </a:p>
        </p:txBody>
      </p:sp>
    </p:spTree>
    <p:extLst>
      <p:ext uri="{BB962C8B-B14F-4D97-AF65-F5344CB8AC3E}">
        <p14:creationId xmlns:p14="http://schemas.microsoft.com/office/powerpoint/2010/main" val="1891249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F4FF5E8-78CE-471D-8D77-D6B55897A04F}" type="datetimeFigureOut">
              <a:rPr lang="en-IN" smtClean="0"/>
              <a:t>09-09-2020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3156D79-C9FF-458F-8594-C3B08D7B2BCD}" type="slidenum">
              <a:rPr lang="en-IN" smtClean="0"/>
              <a:t>‹#›</a:t>
            </a:fld>
            <a:endParaRPr lang="en-IN"/>
          </a:p>
        </p:txBody>
      </p:sp>
    </p:spTree>
    <p:extLst>
      <p:ext uri="{BB962C8B-B14F-4D97-AF65-F5344CB8AC3E}">
        <p14:creationId xmlns:p14="http://schemas.microsoft.com/office/powerpoint/2010/main" val="2554235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4FF5E8-78CE-471D-8D77-D6B55897A04F}" type="datetimeFigureOut">
              <a:rPr lang="en-IN" smtClean="0"/>
              <a:t>09-09-2020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3156D79-C9FF-458F-8594-C3B08D7B2BCD}" type="slidenum">
              <a:rPr lang="en-IN" smtClean="0"/>
              <a:t>‹#›</a:t>
            </a:fld>
            <a:endParaRPr lang="en-IN"/>
          </a:p>
        </p:txBody>
      </p:sp>
    </p:spTree>
    <p:extLst>
      <p:ext uri="{BB962C8B-B14F-4D97-AF65-F5344CB8AC3E}">
        <p14:creationId xmlns:p14="http://schemas.microsoft.com/office/powerpoint/2010/main" val="3721607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4FF5E8-78CE-471D-8D77-D6B55897A04F}" type="datetimeFigureOut">
              <a:rPr lang="en-IN" smtClean="0"/>
              <a:t>09-09-2020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3156D79-C9FF-458F-8594-C3B08D7B2BCD}" type="slidenum">
              <a:rPr lang="en-IN" smtClean="0"/>
              <a:t>‹#›</a:t>
            </a:fld>
            <a:endParaRPr lang="en-IN"/>
          </a:p>
        </p:txBody>
      </p:sp>
    </p:spTree>
    <p:extLst>
      <p:ext uri="{BB962C8B-B14F-4D97-AF65-F5344CB8AC3E}">
        <p14:creationId xmlns:p14="http://schemas.microsoft.com/office/powerpoint/2010/main" val="3877129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4FF5E8-78CE-471D-8D77-D6B55897A04F}" type="datetimeFigureOut">
              <a:rPr lang="en-IN" smtClean="0"/>
              <a:t>09-09-2020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3156D79-C9FF-458F-8594-C3B08D7B2BCD}" type="slidenum">
              <a:rPr lang="en-IN" smtClean="0"/>
              <a:t>‹#›</a:t>
            </a:fld>
            <a:endParaRPr lang="en-IN"/>
          </a:p>
        </p:txBody>
      </p:sp>
    </p:spTree>
    <p:extLst>
      <p:ext uri="{BB962C8B-B14F-4D97-AF65-F5344CB8AC3E}">
        <p14:creationId xmlns:p14="http://schemas.microsoft.com/office/powerpoint/2010/main" val="178701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0325"/>
            <a:ext cx="10515600" cy="971661"/>
          </a:xfrm>
          <a:prstGeom prst="rect">
            <a:avLst/>
          </a:prstGeom>
        </p:spPr>
        <p:txBody>
          <a:bodyPr vert="horz" lIns="91440" tIns="45720" rIns="91440" bIns="45720" rtlCol="0" anchor="ctr">
            <a:normAutofit/>
          </a:bodyPr>
          <a:lstStyle/>
          <a:p>
            <a:r>
              <a:rPr lang="en-US" dirty="0"/>
              <a:t>Click to edit Master title style</a:t>
            </a:r>
            <a:endParaRPr lang="en-IN" dirty="0"/>
          </a:p>
        </p:txBody>
      </p:sp>
      <p:sp>
        <p:nvSpPr>
          <p:cNvPr id="3" name="Text Placeholder 2"/>
          <p:cNvSpPr>
            <a:spLocks noGrp="1"/>
          </p:cNvSpPr>
          <p:nvPr>
            <p:ph type="body" idx="1"/>
          </p:nvPr>
        </p:nvSpPr>
        <p:spPr>
          <a:xfrm>
            <a:off x="838200" y="1228165"/>
            <a:ext cx="10515600" cy="494879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FF5E8-78CE-471D-8D77-D6B55897A04F}" type="datetimeFigureOut">
              <a:rPr lang="en-IN" smtClean="0"/>
              <a:t>09-09-2020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156D79-C9FF-458F-8594-C3B08D7B2BCD}" type="slidenum">
              <a:rPr lang="en-IN" smtClean="0"/>
              <a:t>‹#›</a:t>
            </a:fld>
            <a:endParaRPr lang="en-IN" dirty="0"/>
          </a:p>
        </p:txBody>
      </p:sp>
      <p:sp>
        <p:nvSpPr>
          <p:cNvPr id="10" name="Rectangle 9"/>
          <p:cNvSpPr/>
          <p:nvPr userDrawn="1"/>
        </p:nvSpPr>
        <p:spPr>
          <a:xfrm>
            <a:off x="0" y="6286500"/>
            <a:ext cx="12192000" cy="257175"/>
          </a:xfrm>
          <a:prstGeom prst="rect">
            <a:avLst/>
          </a:prstGeom>
          <a:solidFill>
            <a:srgbClr val="433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userDrawn="1"/>
        </p:nvSpPr>
        <p:spPr>
          <a:xfrm>
            <a:off x="0" y="6356350"/>
            <a:ext cx="12192000" cy="501650"/>
          </a:xfrm>
          <a:prstGeom prst="rect">
            <a:avLst/>
          </a:prstGeom>
          <a:solidFill>
            <a:srgbClr val="53B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userDrawn="1"/>
        </p:nvSpPr>
        <p:spPr>
          <a:xfrm>
            <a:off x="0" y="-3065"/>
            <a:ext cx="12192000" cy="63389"/>
          </a:xfrm>
          <a:prstGeom prst="rect">
            <a:avLst/>
          </a:prstGeom>
          <a:gradFill>
            <a:gsLst>
              <a:gs pos="11000">
                <a:srgbClr val="433D93"/>
              </a:gs>
              <a:gs pos="93000">
                <a:schemeClr val="accent6">
                  <a:lumMod val="60000"/>
                  <a:lumOff val="4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Picture 9" descr="C:\Users\Director\AppData\Local\Microsoft\Windows\INetCache\Content.Word\LH COLOUR.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r="83473" b="9203"/>
          <a:stretch>
            <a:fillRect/>
          </a:stretch>
        </p:blipFill>
        <p:spPr bwMode="auto">
          <a:xfrm>
            <a:off x="11279235" y="77898"/>
            <a:ext cx="8572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3048000" y="6415087"/>
            <a:ext cx="6096000" cy="369332"/>
          </a:xfrm>
          <a:prstGeom prst="rect">
            <a:avLst/>
          </a:prstGeom>
        </p:spPr>
        <p:txBody>
          <a:bodyPr>
            <a:spAutoFit/>
          </a:bodyPr>
          <a:lstStyle/>
          <a:p>
            <a:pPr algn="ctr">
              <a:lnSpc>
                <a:spcPct val="100000"/>
              </a:lnSpc>
            </a:pPr>
            <a:r>
              <a:rPr lang="en-US" dirty="0">
                <a:solidFill>
                  <a:schemeClr val="bg1"/>
                </a:solidFill>
              </a:rPr>
              <a:t>DR. TANWEER ALAM</a:t>
            </a:r>
            <a:r>
              <a:rPr lang="en-US" baseline="0" dirty="0">
                <a:solidFill>
                  <a:schemeClr val="bg1"/>
                </a:solidFill>
              </a:rPr>
              <a:t>, </a:t>
            </a:r>
            <a:r>
              <a:rPr lang="en-US" dirty="0">
                <a:solidFill>
                  <a:schemeClr val="bg1"/>
                </a:solidFill>
              </a:rPr>
              <a:t>INDIAN INSTITUTE OF PACKAGING</a:t>
            </a:r>
            <a:endParaRPr lang="en-IN" dirty="0">
              <a:solidFill>
                <a:schemeClr val="bg1"/>
              </a:solidFill>
            </a:endParaRPr>
          </a:p>
        </p:txBody>
      </p:sp>
    </p:spTree>
    <p:extLst>
      <p:ext uri="{BB962C8B-B14F-4D97-AF65-F5344CB8AC3E}">
        <p14:creationId xmlns:p14="http://schemas.microsoft.com/office/powerpoint/2010/main" val="3340187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685800" rtl="0" eaLnBrk="1" fontAlgn="auto" latinLnBrk="0" hangingPunct="1">
        <a:lnSpc>
          <a:spcPct val="150000"/>
        </a:lnSpc>
        <a:spcBef>
          <a:spcPct val="0"/>
        </a:spcBef>
        <a:spcAft>
          <a:spcPts val="0"/>
        </a:spcAft>
        <a:buNone/>
        <a:defRPr lang="en-IN" sz="4900" b="1" kern="1200" dirty="0">
          <a:solidFill>
            <a:srgbClr val="002060"/>
          </a:solidFill>
          <a:effectLst>
            <a:outerShdw blurRad="38100" dist="38100" dir="2700000" algn="tl">
              <a:srgbClr val="000000">
                <a:alpha val="43137"/>
              </a:srgbClr>
            </a:outerShdw>
          </a:effectLst>
          <a:latin typeface="Berlin Sans FB Demi" panose="020E0802020502020306" pitchFamily="34" charset="0"/>
          <a:ea typeface="+mj-ea"/>
          <a:cs typeface="+mj-cs"/>
        </a:defRPr>
      </a:lvl1pPr>
    </p:titleStyle>
    <p:bodyStyle>
      <a:lvl1pPr marL="228600" indent="-228600" algn="just" defTabSz="914400" rtl="0" eaLnBrk="1" latinLnBrk="0" hangingPunct="1">
        <a:lnSpc>
          <a:spcPct val="90000"/>
        </a:lnSpc>
        <a:spcBef>
          <a:spcPts val="1000"/>
        </a:spcBef>
        <a:buFont typeface="Arial" panose="020B0604020202020204" pitchFamily="34" charset="0"/>
        <a:buChar char="•"/>
        <a:defRPr lang="en-US" sz="2400" b="1" kern="1200" dirty="0" smtClean="0">
          <a:solidFill>
            <a:schemeClr val="tx2">
              <a:lumMod val="50000"/>
            </a:schemeClr>
          </a:solidFill>
          <a:latin typeface="+mn-lt"/>
          <a:ea typeface="+mn-ea"/>
          <a:cs typeface="+mn-cs"/>
        </a:defRPr>
      </a:lvl1pPr>
      <a:lvl2pPr marL="685800" indent="-228600" algn="just" defTabSz="914400" rtl="0" eaLnBrk="1" latinLnBrk="0" hangingPunct="1">
        <a:lnSpc>
          <a:spcPct val="90000"/>
        </a:lnSpc>
        <a:spcBef>
          <a:spcPts val="500"/>
        </a:spcBef>
        <a:buFont typeface="Arial" panose="020B0604020202020204" pitchFamily="34" charset="0"/>
        <a:buChar char="•"/>
        <a:defRPr lang="en-US" sz="2400" b="1" kern="1200" dirty="0" smtClean="0">
          <a:solidFill>
            <a:schemeClr val="accent2">
              <a:lumMod val="50000"/>
            </a:schemeClr>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accent6">
              <a:lumMod val="50000"/>
            </a:schemeClr>
          </a:solidFill>
          <a:latin typeface="+mn-lt"/>
          <a:ea typeface="+mn-ea"/>
          <a:cs typeface="+mn-cs"/>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rgbClr val="C00000"/>
          </a:solidFill>
          <a:latin typeface="+mn-lt"/>
          <a:ea typeface="+mn-ea"/>
          <a:cs typeface="+mn-cs"/>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packingsupply.in/bubble-envelopes/MzA=/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9992" y="1655063"/>
            <a:ext cx="9144000" cy="2129219"/>
          </a:xfrm>
        </p:spPr>
        <p:txBody>
          <a:bodyPr>
            <a:normAutofit fontScale="90000"/>
          </a:bodyPr>
          <a:lstStyle/>
          <a:p>
            <a:r>
              <a:rPr lang="en-IN" dirty="0">
                <a:effectLst/>
              </a:rPr>
              <a:t>Emerging Role of Packaging for Apparel Sector</a:t>
            </a:r>
            <a:endParaRPr lang="en-IN" dirty="0"/>
          </a:p>
        </p:txBody>
      </p:sp>
      <p:sp>
        <p:nvSpPr>
          <p:cNvPr id="3" name="Subtitle 2"/>
          <p:cNvSpPr>
            <a:spLocks noGrp="1"/>
          </p:cNvSpPr>
          <p:nvPr>
            <p:ph type="subTitle" idx="1"/>
          </p:nvPr>
        </p:nvSpPr>
        <p:spPr>
          <a:xfrm>
            <a:off x="1524000" y="4114799"/>
            <a:ext cx="9144000" cy="1600201"/>
          </a:xfrm>
        </p:spPr>
        <p:txBody>
          <a:bodyPr>
            <a:normAutofit/>
          </a:bodyPr>
          <a:lstStyle/>
          <a:p>
            <a:pPr>
              <a:lnSpc>
                <a:spcPct val="100000"/>
              </a:lnSpc>
            </a:pPr>
            <a:r>
              <a:rPr lang="en-US" dirty="0"/>
              <a:t>Dr. </a:t>
            </a:r>
            <a:r>
              <a:rPr lang="en-US" dirty="0" err="1"/>
              <a:t>Tanweer</a:t>
            </a:r>
            <a:r>
              <a:rPr lang="en-US" dirty="0"/>
              <a:t> </a:t>
            </a:r>
            <a:r>
              <a:rPr lang="en-US" dirty="0" err="1"/>
              <a:t>Alam</a:t>
            </a:r>
            <a:endParaRPr lang="en-US" dirty="0"/>
          </a:p>
          <a:p>
            <a:pPr>
              <a:lnSpc>
                <a:spcPct val="100000"/>
              </a:lnSpc>
            </a:pPr>
            <a:r>
              <a:rPr lang="en-US" dirty="0"/>
              <a:t>Director </a:t>
            </a:r>
          </a:p>
          <a:p>
            <a:pPr>
              <a:lnSpc>
                <a:spcPct val="100000"/>
              </a:lnSpc>
            </a:pPr>
            <a:r>
              <a:rPr lang="en-US" dirty="0"/>
              <a:t>Indian Institute of Packaging</a:t>
            </a:r>
            <a:endParaRPr lang="en-IN" dirty="0"/>
          </a:p>
        </p:txBody>
      </p:sp>
      <p:pic>
        <p:nvPicPr>
          <p:cNvPr id="4" name="Picture 3"/>
          <p:cNvPicPr>
            <a:picLocks noChangeAspect="1"/>
          </p:cNvPicPr>
          <p:nvPr/>
        </p:nvPicPr>
        <p:blipFill>
          <a:blip r:embed="rId2"/>
          <a:stretch>
            <a:fillRect/>
          </a:stretch>
        </p:blipFill>
        <p:spPr>
          <a:xfrm>
            <a:off x="4259941" y="228348"/>
            <a:ext cx="3672118" cy="1329560"/>
          </a:xfrm>
          <a:prstGeom prst="rect">
            <a:avLst/>
          </a:prstGeom>
        </p:spPr>
      </p:pic>
    </p:spTree>
    <p:extLst>
      <p:ext uri="{BB962C8B-B14F-4D97-AF65-F5344CB8AC3E}">
        <p14:creationId xmlns:p14="http://schemas.microsoft.com/office/powerpoint/2010/main" val="609962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Role of Product Packaging</a:t>
            </a:r>
          </a:p>
        </p:txBody>
      </p:sp>
      <p:sp>
        <p:nvSpPr>
          <p:cNvPr id="3" name="Content Placeholder 2"/>
          <p:cNvSpPr>
            <a:spLocks noGrp="1"/>
          </p:cNvSpPr>
          <p:nvPr>
            <p:ph idx="1"/>
          </p:nvPr>
        </p:nvSpPr>
        <p:spPr>
          <a:xfrm>
            <a:off x="838200" y="1228165"/>
            <a:ext cx="9289211" cy="3154054"/>
          </a:xfrm>
        </p:spPr>
        <p:txBody>
          <a:bodyPr>
            <a:normAutofit/>
          </a:bodyPr>
          <a:lstStyle/>
          <a:p>
            <a:pPr algn="just"/>
            <a:r>
              <a:rPr lang="en-US" dirty="0"/>
              <a:t>52% consumers will buy the product again if they get the product in premier packaging.</a:t>
            </a:r>
          </a:p>
          <a:p>
            <a:pPr algn="just"/>
            <a:r>
              <a:rPr lang="en-US" dirty="0"/>
              <a:t>90% consumers are bound to use the packaging boxes and bags after purchase.</a:t>
            </a:r>
          </a:p>
          <a:p>
            <a:pPr algn="just"/>
            <a:r>
              <a:rPr lang="en-US" dirty="0"/>
              <a:t>These statistics are proof enough that product packaging is the need of the hour and retailers cannot stand oblivious to the urgency of good product packaging if they want to create brand perception &amp; earn revenues.</a:t>
            </a:r>
          </a:p>
          <a:p>
            <a:pPr algn="just"/>
            <a:endParaRPr lang="en-IN" dirty="0"/>
          </a:p>
        </p:txBody>
      </p:sp>
    </p:spTree>
    <p:extLst>
      <p:ext uri="{BB962C8B-B14F-4D97-AF65-F5344CB8AC3E}">
        <p14:creationId xmlns:p14="http://schemas.microsoft.com/office/powerpoint/2010/main" val="3549203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ED5289-7AFA-449A-968E-FDE3C5B93CCC}"/>
              </a:ext>
            </a:extLst>
          </p:cNvPr>
          <p:cNvSpPr>
            <a:spLocks noGrp="1"/>
          </p:cNvSpPr>
          <p:nvPr>
            <p:ph type="title"/>
          </p:nvPr>
        </p:nvSpPr>
        <p:spPr>
          <a:xfrm>
            <a:off x="838200" y="310551"/>
            <a:ext cx="9202947" cy="721435"/>
          </a:xfrm>
        </p:spPr>
        <p:txBody>
          <a:bodyPr>
            <a:normAutofit fontScale="90000"/>
          </a:bodyPr>
          <a:lstStyle/>
          <a:p>
            <a:r>
              <a:rPr lang="en-IN" dirty="0"/>
              <a:t>Product Packaging…</a:t>
            </a:r>
          </a:p>
        </p:txBody>
      </p:sp>
      <p:sp>
        <p:nvSpPr>
          <p:cNvPr id="3" name="Content Placeholder 2">
            <a:extLst>
              <a:ext uri="{FF2B5EF4-FFF2-40B4-BE49-F238E27FC236}">
                <a16:creationId xmlns:a16="http://schemas.microsoft.com/office/drawing/2014/main" xmlns="" id="{162AA32F-6838-42C3-9870-D694EADE09FA}"/>
              </a:ext>
            </a:extLst>
          </p:cNvPr>
          <p:cNvSpPr>
            <a:spLocks noGrp="1"/>
          </p:cNvSpPr>
          <p:nvPr>
            <p:ph idx="1"/>
          </p:nvPr>
        </p:nvSpPr>
        <p:spPr>
          <a:xfrm>
            <a:off x="838201" y="1228165"/>
            <a:ext cx="8055633" cy="4473895"/>
          </a:xfrm>
        </p:spPr>
        <p:txBody>
          <a:bodyPr>
            <a:normAutofit/>
          </a:bodyPr>
          <a:lstStyle/>
          <a:p>
            <a:r>
              <a:rPr lang="en-US" b="0" dirty="0"/>
              <a:t>Two basic objectives of packaging - preventing any damage to the product during transportation &amp; enhancing the features of the product to the consumer for a sale of it.</a:t>
            </a:r>
          </a:p>
          <a:p>
            <a:pPr marL="0" indent="0" algn="l">
              <a:buNone/>
            </a:pPr>
            <a:r>
              <a:rPr lang="en-US" dirty="0"/>
              <a:t/>
            </a:r>
            <a:br>
              <a:rPr lang="en-US" dirty="0"/>
            </a:br>
            <a:r>
              <a:rPr lang="en-US" dirty="0"/>
              <a:t>Packaging has two major functions for Apparel Industry</a:t>
            </a:r>
          </a:p>
          <a:p>
            <a:r>
              <a:rPr lang="en-US" dirty="0"/>
              <a:t>Distribution: </a:t>
            </a:r>
            <a:r>
              <a:rPr lang="en-US" b="0" dirty="0"/>
              <a:t>Main purpose of distribution packaging - allows the garment manufacturers to transport the garment at a minimum cost &amp; in the shortest time without deteriorating the quality of the product. </a:t>
            </a:r>
          </a:p>
          <a:p>
            <a:r>
              <a:rPr lang="en-US" dirty="0"/>
              <a:t>Merchandising/Sale: </a:t>
            </a:r>
            <a:r>
              <a:rPr lang="en-US" b="0" dirty="0"/>
              <a:t>The merchandising function - showcasing the garment product in a way that it stimulates consumer desire for purchasing the particular product.</a:t>
            </a:r>
            <a:endParaRPr lang="en-IN" dirty="0"/>
          </a:p>
        </p:txBody>
      </p:sp>
    </p:spTree>
    <p:extLst>
      <p:ext uri="{BB962C8B-B14F-4D97-AF65-F5344CB8AC3E}">
        <p14:creationId xmlns:p14="http://schemas.microsoft.com/office/powerpoint/2010/main" val="3885175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B9D331-240F-4FC7-B740-9C21CAB40DFD}"/>
              </a:ext>
            </a:extLst>
          </p:cNvPr>
          <p:cNvSpPr>
            <a:spLocks noGrp="1"/>
          </p:cNvSpPr>
          <p:nvPr>
            <p:ph type="title"/>
          </p:nvPr>
        </p:nvSpPr>
        <p:spPr>
          <a:xfrm>
            <a:off x="726057" y="275982"/>
            <a:ext cx="10515600" cy="971661"/>
          </a:xfrm>
        </p:spPr>
        <p:txBody>
          <a:bodyPr>
            <a:normAutofit fontScale="90000"/>
          </a:bodyPr>
          <a:lstStyle/>
          <a:p>
            <a:pPr>
              <a:lnSpc>
                <a:spcPct val="100000"/>
              </a:lnSpc>
            </a:pPr>
            <a:r>
              <a:rPr lang="en-IN" dirty="0"/>
              <a:t/>
            </a:r>
            <a:br>
              <a:rPr lang="en-IN" dirty="0"/>
            </a:br>
            <a:r>
              <a:rPr lang="en-IN" dirty="0">
                <a:effectLst/>
              </a:rPr>
              <a:t>Basic Operation of Garment Packing</a:t>
            </a:r>
            <a:br>
              <a:rPr lang="en-IN" dirty="0">
                <a:effectLst/>
              </a:rPr>
            </a:br>
            <a:r>
              <a:rPr lang="en-IN" dirty="0">
                <a:effectLst/>
              </a:rPr>
              <a:t/>
            </a:r>
            <a:br>
              <a:rPr lang="en-IN" dirty="0">
                <a:effectLst/>
              </a:rPr>
            </a:br>
            <a:endParaRPr lang="en-IN" sz="1600" dirty="0"/>
          </a:p>
        </p:txBody>
      </p:sp>
      <p:sp>
        <p:nvSpPr>
          <p:cNvPr id="4" name="Rectangle 3">
            <a:extLst>
              <a:ext uri="{FF2B5EF4-FFF2-40B4-BE49-F238E27FC236}">
                <a16:creationId xmlns:a16="http://schemas.microsoft.com/office/drawing/2014/main" xmlns="" id="{37A64D5A-BEEA-403A-BB40-B07756A9A927}"/>
              </a:ext>
            </a:extLst>
          </p:cNvPr>
          <p:cNvSpPr/>
          <p:nvPr/>
        </p:nvSpPr>
        <p:spPr>
          <a:xfrm>
            <a:off x="543464" y="1096878"/>
            <a:ext cx="7496355" cy="4801314"/>
          </a:xfrm>
          <a:prstGeom prst="rect">
            <a:avLst/>
          </a:prstGeom>
        </p:spPr>
        <p:txBody>
          <a:bodyPr wrap="square">
            <a:spAutoFit/>
          </a:bodyPr>
          <a:lstStyle/>
          <a:p>
            <a:pPr algn="ctr"/>
            <a:r>
              <a:rPr lang="en-IN" dirty="0">
                <a:solidFill>
                  <a:srgbClr val="0000CC"/>
                </a:solidFill>
              </a:rPr>
              <a:t>Flowchart of Garment Packaging:</a:t>
            </a:r>
            <a:br>
              <a:rPr lang="en-IN" dirty="0">
                <a:solidFill>
                  <a:srgbClr val="0000CC"/>
                </a:solidFill>
              </a:rPr>
            </a:br>
            <a:r>
              <a:rPr lang="en-IN" dirty="0">
                <a:solidFill>
                  <a:srgbClr val="0000CC"/>
                </a:solidFill>
              </a:rPr>
              <a:t/>
            </a:r>
            <a:br>
              <a:rPr lang="en-IN" dirty="0">
                <a:solidFill>
                  <a:srgbClr val="0000CC"/>
                </a:solidFill>
              </a:rPr>
            </a:br>
            <a:r>
              <a:rPr lang="en-IN" dirty="0">
                <a:solidFill>
                  <a:srgbClr val="0000CC"/>
                </a:solidFill>
              </a:rPr>
              <a:t>Received garments from the finished section</a:t>
            </a:r>
            <a:br>
              <a:rPr lang="en-IN" dirty="0">
                <a:solidFill>
                  <a:srgbClr val="0000CC"/>
                </a:solidFill>
              </a:rPr>
            </a:br>
            <a:r>
              <a:rPr lang="en-IN" dirty="0">
                <a:solidFill>
                  <a:srgbClr val="0000CC"/>
                </a:solidFill>
              </a:rPr>
              <a:t>↓</a:t>
            </a:r>
            <a:br>
              <a:rPr lang="en-IN" dirty="0">
                <a:solidFill>
                  <a:srgbClr val="0000CC"/>
                </a:solidFill>
              </a:rPr>
            </a:br>
            <a:r>
              <a:rPr lang="en-IN" dirty="0">
                <a:solidFill>
                  <a:srgbClr val="0000CC"/>
                </a:solidFill>
              </a:rPr>
              <a:t>Hang tagging</a:t>
            </a:r>
            <a:br>
              <a:rPr lang="en-IN" dirty="0">
                <a:solidFill>
                  <a:srgbClr val="0000CC"/>
                </a:solidFill>
              </a:rPr>
            </a:br>
            <a:r>
              <a:rPr lang="en-IN" dirty="0">
                <a:solidFill>
                  <a:srgbClr val="0000CC"/>
                </a:solidFill>
              </a:rPr>
              <a:t>↓</a:t>
            </a:r>
            <a:br>
              <a:rPr lang="en-IN" dirty="0">
                <a:solidFill>
                  <a:srgbClr val="0000CC"/>
                </a:solidFill>
              </a:rPr>
            </a:br>
            <a:r>
              <a:rPr lang="en-IN" dirty="0">
                <a:solidFill>
                  <a:srgbClr val="0000CC"/>
                </a:solidFill>
              </a:rPr>
              <a:t>Folding with inserting back board, tissue</a:t>
            </a:r>
            <a:br>
              <a:rPr lang="en-IN" dirty="0">
                <a:solidFill>
                  <a:srgbClr val="0000CC"/>
                </a:solidFill>
              </a:rPr>
            </a:br>
            <a:r>
              <a:rPr lang="en-IN" dirty="0">
                <a:solidFill>
                  <a:srgbClr val="0000CC"/>
                </a:solidFill>
              </a:rPr>
              <a:t>↓</a:t>
            </a:r>
            <a:br>
              <a:rPr lang="en-IN" dirty="0">
                <a:solidFill>
                  <a:srgbClr val="0000CC"/>
                </a:solidFill>
              </a:rPr>
            </a:br>
            <a:r>
              <a:rPr lang="en-IN" dirty="0">
                <a:solidFill>
                  <a:srgbClr val="0000CC"/>
                </a:solidFill>
              </a:rPr>
              <a:t>Poly Bagging</a:t>
            </a:r>
            <a:br>
              <a:rPr lang="en-IN" dirty="0">
                <a:solidFill>
                  <a:srgbClr val="0000CC"/>
                </a:solidFill>
              </a:rPr>
            </a:br>
            <a:r>
              <a:rPr lang="en-IN" dirty="0">
                <a:solidFill>
                  <a:srgbClr val="0000CC"/>
                </a:solidFill>
              </a:rPr>
              <a:t>↓</a:t>
            </a:r>
            <a:br>
              <a:rPr lang="en-IN" dirty="0">
                <a:solidFill>
                  <a:srgbClr val="0000CC"/>
                </a:solidFill>
              </a:rPr>
            </a:br>
            <a:r>
              <a:rPr lang="en-IN" dirty="0">
                <a:solidFill>
                  <a:srgbClr val="0000CC"/>
                </a:solidFill>
              </a:rPr>
              <a:t>CFB/Woven Sack</a:t>
            </a:r>
            <a:br>
              <a:rPr lang="en-IN" dirty="0">
                <a:solidFill>
                  <a:srgbClr val="0000CC"/>
                </a:solidFill>
              </a:rPr>
            </a:br>
            <a:r>
              <a:rPr lang="en-IN" dirty="0">
                <a:solidFill>
                  <a:srgbClr val="0000CC"/>
                </a:solidFill>
              </a:rPr>
              <a:t>↓</a:t>
            </a:r>
            <a:br>
              <a:rPr lang="en-IN" dirty="0">
                <a:solidFill>
                  <a:srgbClr val="0000CC"/>
                </a:solidFill>
              </a:rPr>
            </a:br>
            <a:r>
              <a:rPr lang="en-IN" dirty="0">
                <a:solidFill>
                  <a:srgbClr val="0000CC"/>
                </a:solidFill>
              </a:rPr>
              <a:t>Applied adhesive tape on the pack</a:t>
            </a:r>
            <a:br>
              <a:rPr lang="en-IN" dirty="0">
                <a:solidFill>
                  <a:srgbClr val="0000CC"/>
                </a:solidFill>
              </a:rPr>
            </a:br>
            <a:r>
              <a:rPr lang="en-IN" dirty="0">
                <a:solidFill>
                  <a:srgbClr val="0000CC"/>
                </a:solidFill>
              </a:rPr>
              <a:t>↓</a:t>
            </a:r>
            <a:br>
              <a:rPr lang="en-IN" dirty="0">
                <a:solidFill>
                  <a:srgbClr val="0000CC"/>
                </a:solidFill>
              </a:rPr>
            </a:br>
            <a:r>
              <a:rPr lang="en-IN" dirty="0">
                <a:solidFill>
                  <a:srgbClr val="0000CC"/>
                </a:solidFill>
              </a:rPr>
              <a:t>Bar-coding</a:t>
            </a:r>
            <a:br>
              <a:rPr lang="en-IN" dirty="0">
                <a:solidFill>
                  <a:srgbClr val="0000CC"/>
                </a:solidFill>
              </a:rPr>
            </a:br>
            <a:r>
              <a:rPr lang="en-IN" dirty="0">
                <a:solidFill>
                  <a:srgbClr val="0000CC"/>
                </a:solidFill>
              </a:rPr>
              <a:t>↓</a:t>
            </a:r>
            <a:br>
              <a:rPr lang="en-IN" dirty="0">
                <a:solidFill>
                  <a:srgbClr val="0000CC"/>
                </a:solidFill>
              </a:rPr>
            </a:br>
            <a:r>
              <a:rPr lang="en-IN" dirty="0">
                <a:solidFill>
                  <a:srgbClr val="0000CC"/>
                </a:solidFill>
              </a:rPr>
              <a:t>Packing complete</a:t>
            </a:r>
          </a:p>
        </p:txBody>
      </p:sp>
      <p:pic>
        <p:nvPicPr>
          <p:cNvPr id="8" name="Picture 7">
            <a:extLst>
              <a:ext uri="{FF2B5EF4-FFF2-40B4-BE49-F238E27FC236}">
                <a16:creationId xmlns:a16="http://schemas.microsoft.com/office/drawing/2014/main" xmlns="" id="{653417CB-26F3-4377-BDE1-CE134B400A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9819" y="4542426"/>
            <a:ext cx="2685583" cy="1493788"/>
          </a:xfrm>
          <a:prstGeom prst="rect">
            <a:avLst/>
          </a:prstGeom>
        </p:spPr>
      </p:pic>
    </p:spTree>
    <p:extLst>
      <p:ext uri="{BB962C8B-B14F-4D97-AF65-F5344CB8AC3E}">
        <p14:creationId xmlns:p14="http://schemas.microsoft.com/office/powerpoint/2010/main" val="2762165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57795-CA82-4F5B-A108-6BD8D6216941}"/>
              </a:ext>
            </a:extLst>
          </p:cNvPr>
          <p:cNvSpPr>
            <a:spLocks noGrp="1"/>
          </p:cNvSpPr>
          <p:nvPr>
            <p:ph type="title"/>
          </p:nvPr>
        </p:nvSpPr>
        <p:spPr>
          <a:xfrm>
            <a:off x="1216325" y="293298"/>
            <a:ext cx="8566030" cy="738688"/>
          </a:xfrm>
        </p:spPr>
        <p:txBody>
          <a:bodyPr>
            <a:normAutofit fontScale="90000"/>
          </a:bodyPr>
          <a:lstStyle/>
          <a:p>
            <a:r>
              <a:rPr lang="en-US" dirty="0"/>
              <a:t>Type of Garment Packaging </a:t>
            </a:r>
            <a:endParaRPr lang="en-IN" dirty="0"/>
          </a:p>
        </p:txBody>
      </p:sp>
      <p:pic>
        <p:nvPicPr>
          <p:cNvPr id="6" name="Picture 5">
            <a:extLst>
              <a:ext uri="{FF2B5EF4-FFF2-40B4-BE49-F238E27FC236}">
                <a16:creationId xmlns:a16="http://schemas.microsoft.com/office/drawing/2014/main" xmlns="" id="{DFB0172A-BF30-4365-9BA0-3817E9A366DB}"/>
              </a:ext>
            </a:extLst>
          </p:cNvPr>
          <p:cNvPicPr>
            <a:picLocks noChangeAspect="1"/>
          </p:cNvPicPr>
          <p:nvPr/>
        </p:nvPicPr>
        <p:blipFill>
          <a:blip r:embed="rId2"/>
          <a:stretch>
            <a:fillRect/>
          </a:stretch>
        </p:blipFill>
        <p:spPr>
          <a:xfrm>
            <a:off x="2405062" y="1295936"/>
            <a:ext cx="7381875" cy="4438650"/>
          </a:xfrm>
          <a:prstGeom prst="rect">
            <a:avLst/>
          </a:prstGeom>
        </p:spPr>
      </p:pic>
    </p:spTree>
    <p:extLst>
      <p:ext uri="{BB962C8B-B14F-4D97-AF65-F5344CB8AC3E}">
        <p14:creationId xmlns:p14="http://schemas.microsoft.com/office/powerpoint/2010/main" val="2529740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047C1C-ECE8-44AF-8A7D-8F9EB8A2D79E}"/>
              </a:ext>
            </a:extLst>
          </p:cNvPr>
          <p:cNvSpPr>
            <a:spLocks noGrp="1"/>
          </p:cNvSpPr>
          <p:nvPr>
            <p:ph type="title"/>
          </p:nvPr>
        </p:nvSpPr>
        <p:spPr/>
        <p:txBody>
          <a:bodyPr>
            <a:normAutofit fontScale="90000"/>
          </a:bodyPr>
          <a:lstStyle/>
          <a:p>
            <a:r>
              <a:rPr lang="en-US" dirty="0"/>
              <a:t>Packing Materials</a:t>
            </a:r>
            <a:endParaRPr lang="en-IN" dirty="0"/>
          </a:p>
        </p:txBody>
      </p:sp>
      <p:sp>
        <p:nvSpPr>
          <p:cNvPr id="3" name="Content Placeholder 2">
            <a:extLst>
              <a:ext uri="{FF2B5EF4-FFF2-40B4-BE49-F238E27FC236}">
                <a16:creationId xmlns:a16="http://schemas.microsoft.com/office/drawing/2014/main" xmlns="" id="{7642C6A6-294A-439F-8F1A-5FA15D428AE3}"/>
              </a:ext>
            </a:extLst>
          </p:cNvPr>
          <p:cNvSpPr>
            <a:spLocks noGrp="1"/>
          </p:cNvSpPr>
          <p:nvPr>
            <p:ph idx="1"/>
          </p:nvPr>
        </p:nvSpPr>
        <p:spPr>
          <a:xfrm>
            <a:off x="838200" y="1564595"/>
            <a:ext cx="6364856" cy="4189224"/>
          </a:xfrm>
          <a:solidFill>
            <a:schemeClr val="accent4">
              <a:lumMod val="40000"/>
              <a:lumOff val="60000"/>
            </a:schemeClr>
          </a:solidFill>
        </p:spPr>
        <p:txBody>
          <a:bodyPr>
            <a:noAutofit/>
          </a:bodyPr>
          <a:lstStyle/>
          <a:p>
            <a:r>
              <a:rPr lang="en-US" sz="2000" b="0" dirty="0"/>
              <a:t>Common Packaging materials used in garment and related items are paper, plastic, film, wood, nails, staples, cords, gum tape &amp; metal bands.</a:t>
            </a:r>
          </a:p>
          <a:p>
            <a:r>
              <a:rPr lang="en-US" sz="2000" b="0" dirty="0"/>
              <a:t>Wood cases &amp; crates are generally used as packing materials for bulk exports during shipment.</a:t>
            </a:r>
          </a:p>
          <a:p>
            <a:r>
              <a:rPr lang="en-US" sz="2000" b="0" dirty="0"/>
              <a:t>Paper &amp; plastic film materials – commonly  used packaging materials garment industries. </a:t>
            </a:r>
          </a:p>
          <a:p>
            <a:r>
              <a:rPr lang="en-US" sz="2000" b="0" dirty="0"/>
              <a:t>Paper types such as kraft, crepe, tissue, paper foil, paper board &amp; waterproof are typically used as packing materials. </a:t>
            </a:r>
          </a:p>
          <a:p>
            <a:r>
              <a:rPr lang="en-US" sz="2000" b="0" dirty="0"/>
              <a:t>Plastic films - major advantage over paper because of clarity in range.</a:t>
            </a:r>
            <a:endParaRPr lang="en-IN" sz="2000" dirty="0"/>
          </a:p>
        </p:txBody>
      </p:sp>
      <p:sp>
        <p:nvSpPr>
          <p:cNvPr id="4" name="Rectangle 3">
            <a:extLst>
              <a:ext uri="{FF2B5EF4-FFF2-40B4-BE49-F238E27FC236}">
                <a16:creationId xmlns:a16="http://schemas.microsoft.com/office/drawing/2014/main" xmlns="" id="{C7708E80-DC26-4E11-A8F2-A35EEDD126AC}"/>
              </a:ext>
            </a:extLst>
          </p:cNvPr>
          <p:cNvSpPr/>
          <p:nvPr/>
        </p:nvSpPr>
        <p:spPr>
          <a:xfrm>
            <a:off x="7384211" y="2240333"/>
            <a:ext cx="3693543" cy="2585323"/>
          </a:xfrm>
          <a:prstGeom prst="rect">
            <a:avLst/>
          </a:prstGeom>
          <a:solidFill>
            <a:schemeClr val="accent4">
              <a:lumMod val="40000"/>
              <a:lumOff val="60000"/>
            </a:schemeClr>
          </a:solidFill>
        </p:spPr>
        <p:txBody>
          <a:bodyPr wrap="square">
            <a:spAutoFit/>
          </a:bodyPr>
          <a:lstStyle/>
          <a:p>
            <a:r>
              <a:rPr lang="en-US" b="1" dirty="0">
                <a:solidFill>
                  <a:srgbClr val="2E2E2E"/>
                </a:solidFill>
                <a:latin typeface="Arial" panose="020B0604020202020204" pitchFamily="34" charset="0"/>
              </a:rPr>
              <a:t>Types of Package Forms:  B</a:t>
            </a:r>
            <a:r>
              <a:rPr lang="en-US" dirty="0">
                <a:solidFill>
                  <a:srgbClr val="2E2E2E"/>
                </a:solidFill>
                <a:latin typeface="Arial" panose="020B0604020202020204" pitchFamily="34" charset="0"/>
              </a:rPr>
              <a:t>asic types of package forms used in apparel and allied products are: </a:t>
            </a:r>
          </a:p>
          <a:p>
            <a:pPr marL="742950" lvl="1" indent="-285750">
              <a:buFont typeface="Arial" panose="020B0604020202020204" pitchFamily="34" charset="0"/>
              <a:buChar char="•"/>
            </a:pPr>
            <a:r>
              <a:rPr lang="en-US" dirty="0">
                <a:solidFill>
                  <a:srgbClr val="2E2E2E"/>
                </a:solidFill>
                <a:latin typeface="Arial" panose="020B0604020202020204" pitchFamily="34" charset="0"/>
              </a:rPr>
              <a:t>Bag in box</a:t>
            </a:r>
          </a:p>
          <a:p>
            <a:pPr marL="742950" lvl="1" indent="-285750">
              <a:buFont typeface="Arial" panose="020B0604020202020204" pitchFamily="34" charset="0"/>
              <a:buChar char="•"/>
            </a:pPr>
            <a:r>
              <a:rPr lang="en-US" dirty="0">
                <a:solidFill>
                  <a:srgbClr val="2E2E2E"/>
                </a:solidFill>
                <a:latin typeface="Arial" panose="020B0604020202020204" pitchFamily="34" charset="0"/>
              </a:rPr>
              <a:t>Folding cartons</a:t>
            </a:r>
          </a:p>
          <a:p>
            <a:pPr marL="742950" lvl="1" indent="-285750">
              <a:buFont typeface="Arial" panose="020B0604020202020204" pitchFamily="34" charset="0"/>
              <a:buChar char="•"/>
            </a:pPr>
            <a:r>
              <a:rPr lang="en-US" dirty="0">
                <a:solidFill>
                  <a:srgbClr val="2E2E2E"/>
                </a:solidFill>
                <a:latin typeface="Arial" panose="020B0604020202020204" pitchFamily="34" charset="0"/>
              </a:rPr>
              <a:t>CFB</a:t>
            </a:r>
          </a:p>
          <a:p>
            <a:pPr marL="742950" lvl="1" indent="-285750">
              <a:buFont typeface="Arial" panose="020B0604020202020204" pitchFamily="34" charset="0"/>
              <a:buChar char="•"/>
            </a:pPr>
            <a:r>
              <a:rPr lang="en-US" dirty="0">
                <a:solidFill>
                  <a:srgbClr val="2E2E2E"/>
                </a:solidFill>
                <a:latin typeface="Arial" panose="020B0604020202020204" pitchFamily="34" charset="0"/>
              </a:rPr>
              <a:t>Crates</a:t>
            </a:r>
          </a:p>
          <a:p>
            <a:pPr marL="742950" lvl="1" indent="-285750">
              <a:buFont typeface="Arial" panose="020B0604020202020204" pitchFamily="34" charset="0"/>
              <a:buChar char="•"/>
            </a:pPr>
            <a:r>
              <a:rPr lang="en-US" dirty="0">
                <a:solidFill>
                  <a:srgbClr val="2E2E2E"/>
                </a:solidFill>
                <a:latin typeface="Arial" panose="020B0604020202020204" pitchFamily="34" charset="0"/>
              </a:rPr>
              <a:t>Wrappers/PE/Bleached Craft Paper</a:t>
            </a:r>
            <a:endParaRPr lang="en-US" b="0" i="0" dirty="0">
              <a:solidFill>
                <a:srgbClr val="2E2E2E"/>
              </a:solidFill>
              <a:effectLst/>
              <a:latin typeface="Arial" panose="020B0604020202020204" pitchFamily="34" charset="0"/>
            </a:endParaRPr>
          </a:p>
        </p:txBody>
      </p:sp>
    </p:spTree>
    <p:extLst>
      <p:ext uri="{BB962C8B-B14F-4D97-AF65-F5344CB8AC3E}">
        <p14:creationId xmlns:p14="http://schemas.microsoft.com/office/powerpoint/2010/main" val="2441786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377B7F-D335-4545-BC71-ABC0663974C8}"/>
              </a:ext>
            </a:extLst>
          </p:cNvPr>
          <p:cNvSpPr>
            <a:spLocks noGrp="1"/>
          </p:cNvSpPr>
          <p:nvPr>
            <p:ph type="title"/>
          </p:nvPr>
        </p:nvSpPr>
        <p:spPr>
          <a:xfrm>
            <a:off x="94892" y="86205"/>
            <a:ext cx="11162580" cy="971661"/>
          </a:xfrm>
        </p:spPr>
        <p:txBody>
          <a:bodyPr>
            <a:normAutofit fontScale="90000"/>
          </a:bodyPr>
          <a:lstStyle/>
          <a:p>
            <a:pPr>
              <a:lnSpc>
                <a:spcPct val="100000"/>
              </a:lnSpc>
            </a:pPr>
            <a:r>
              <a:rPr lang="en-US" dirty="0"/>
              <a:t>Quality Specifications for Packaging Materials:</a:t>
            </a:r>
            <a:endParaRPr lang="en-IN" dirty="0"/>
          </a:p>
        </p:txBody>
      </p:sp>
      <p:sp>
        <p:nvSpPr>
          <p:cNvPr id="3" name="Content Placeholder 2">
            <a:extLst>
              <a:ext uri="{FF2B5EF4-FFF2-40B4-BE49-F238E27FC236}">
                <a16:creationId xmlns:a16="http://schemas.microsoft.com/office/drawing/2014/main" xmlns="" id="{2EA5C2B5-5043-475C-A6DE-6F3A1E897CA5}"/>
              </a:ext>
            </a:extLst>
          </p:cNvPr>
          <p:cNvSpPr>
            <a:spLocks noGrp="1"/>
          </p:cNvSpPr>
          <p:nvPr>
            <p:ph idx="1"/>
          </p:nvPr>
        </p:nvSpPr>
        <p:spPr>
          <a:xfrm>
            <a:off x="829575" y="1314429"/>
            <a:ext cx="4915618" cy="4517028"/>
          </a:xfrm>
          <a:solidFill>
            <a:schemeClr val="accent6">
              <a:lumMod val="20000"/>
              <a:lumOff val="80000"/>
            </a:schemeClr>
          </a:solidFill>
        </p:spPr>
        <p:txBody>
          <a:bodyPr>
            <a:normAutofit fontScale="25000" lnSpcReduction="20000"/>
          </a:bodyPr>
          <a:lstStyle/>
          <a:p>
            <a:pPr marL="0" indent="0" algn="l">
              <a:buNone/>
            </a:pPr>
            <a:r>
              <a:rPr lang="en-US" sz="6200" b="0" dirty="0"/>
              <a:t>The basic quality factors /parameters for Apparel Packaging </a:t>
            </a:r>
            <a:br>
              <a:rPr lang="en-US" sz="6200" b="0" dirty="0"/>
            </a:br>
            <a:endParaRPr lang="en-US" sz="6200" b="0" dirty="0"/>
          </a:p>
          <a:p>
            <a:pPr marL="0" indent="0" algn="l">
              <a:buNone/>
            </a:pPr>
            <a:r>
              <a:rPr lang="en-US" sz="6200" dirty="0"/>
              <a:t>Properties: </a:t>
            </a:r>
          </a:p>
          <a:p>
            <a:pPr lvl="1"/>
            <a:r>
              <a:rPr lang="en-US" sz="6200" b="0" dirty="0"/>
              <a:t>Transparency / See through/ Clarity</a:t>
            </a:r>
          </a:p>
          <a:p>
            <a:pPr lvl="1"/>
            <a:r>
              <a:rPr lang="en-US" sz="6200" b="0" dirty="0"/>
              <a:t>Thickness</a:t>
            </a:r>
          </a:p>
          <a:p>
            <a:pPr lvl="1"/>
            <a:r>
              <a:rPr lang="en-US" sz="6200" b="0" dirty="0"/>
              <a:t>Dimension: Width and length</a:t>
            </a:r>
          </a:p>
          <a:p>
            <a:pPr lvl="1"/>
            <a:r>
              <a:rPr lang="en-US" sz="6200" b="0" dirty="0"/>
              <a:t>Weight</a:t>
            </a:r>
          </a:p>
          <a:p>
            <a:pPr lvl="1"/>
            <a:r>
              <a:rPr lang="en-US" sz="6200" b="0" dirty="0"/>
              <a:t>Yield</a:t>
            </a:r>
          </a:p>
          <a:p>
            <a:pPr marL="0" indent="0">
              <a:buNone/>
            </a:pPr>
            <a:r>
              <a:rPr lang="en-US" sz="6200" dirty="0"/>
              <a:t>Characteristics</a:t>
            </a:r>
          </a:p>
          <a:p>
            <a:pPr lvl="1"/>
            <a:r>
              <a:rPr lang="en-US" sz="6200" b="0" dirty="0"/>
              <a:t>Tensile strength/BS/</a:t>
            </a:r>
          </a:p>
          <a:p>
            <a:pPr lvl="1"/>
            <a:r>
              <a:rPr lang="en-US" sz="6200" b="0" dirty="0"/>
              <a:t>Elongation</a:t>
            </a:r>
          </a:p>
          <a:p>
            <a:pPr lvl="1"/>
            <a:r>
              <a:rPr lang="en-US" sz="6200" b="0" dirty="0"/>
              <a:t>Bursting and tearing strength</a:t>
            </a:r>
          </a:p>
          <a:p>
            <a:pPr lvl="1"/>
            <a:r>
              <a:rPr lang="en-US" sz="6200" b="0" dirty="0"/>
              <a:t>Flammability</a:t>
            </a:r>
          </a:p>
          <a:p>
            <a:pPr lvl="1"/>
            <a:r>
              <a:rPr lang="en-US" sz="6200" b="0" dirty="0"/>
              <a:t>Porosity</a:t>
            </a:r>
          </a:p>
          <a:p>
            <a:pPr lvl="1"/>
            <a:r>
              <a:rPr lang="en-US" sz="6200" b="0" dirty="0"/>
              <a:t>Air/moisture permeability</a:t>
            </a:r>
          </a:p>
          <a:p>
            <a:pPr lvl="1"/>
            <a:r>
              <a:rPr lang="en-US" sz="6200" b="0" dirty="0"/>
              <a:t>Sunlight transference</a:t>
            </a:r>
          </a:p>
          <a:p>
            <a:pPr lvl="1"/>
            <a:r>
              <a:rPr lang="en-US" sz="6200" b="0" dirty="0"/>
              <a:t>Resistance to odours</a:t>
            </a:r>
          </a:p>
          <a:p>
            <a:pPr lvl="1"/>
            <a:r>
              <a:rPr lang="en-US" sz="6200" b="0" dirty="0"/>
              <a:t>Dimensional stability to heat and sunlight</a:t>
            </a:r>
          </a:p>
          <a:p>
            <a:endParaRPr lang="en-IN" dirty="0"/>
          </a:p>
        </p:txBody>
      </p:sp>
      <p:sp>
        <p:nvSpPr>
          <p:cNvPr id="4" name="Rectangle 3">
            <a:extLst>
              <a:ext uri="{FF2B5EF4-FFF2-40B4-BE49-F238E27FC236}">
                <a16:creationId xmlns:a16="http://schemas.microsoft.com/office/drawing/2014/main" xmlns="" id="{0A5BF09F-B577-44F2-80AF-C7E9C1BE5A57}"/>
              </a:ext>
            </a:extLst>
          </p:cNvPr>
          <p:cNvSpPr/>
          <p:nvPr/>
        </p:nvSpPr>
        <p:spPr>
          <a:xfrm>
            <a:off x="6254151" y="2746414"/>
            <a:ext cx="4643167" cy="954107"/>
          </a:xfrm>
          <a:prstGeom prst="rect">
            <a:avLst/>
          </a:prstGeom>
          <a:solidFill>
            <a:schemeClr val="accent2">
              <a:lumMod val="40000"/>
              <a:lumOff val="60000"/>
            </a:schemeClr>
          </a:solidFill>
        </p:spPr>
        <p:txBody>
          <a:bodyPr wrap="square">
            <a:spAutoFit/>
          </a:bodyPr>
          <a:lstStyle/>
          <a:p>
            <a:r>
              <a:rPr lang="en-US" sz="1400" b="1" dirty="0">
                <a:solidFill>
                  <a:srgbClr val="2E2E2E"/>
                </a:solidFill>
                <a:latin typeface="Arial" panose="020B0604020202020204" pitchFamily="34" charset="0"/>
              </a:rPr>
              <a:t>A quality impression is a vital sales requirement for packaging because the products that are perceived to be of low quality are normally believed to be a low value, regardless of cost</a:t>
            </a:r>
            <a:endParaRPr lang="en-IN" sz="1400" b="1" dirty="0"/>
          </a:p>
        </p:txBody>
      </p:sp>
    </p:spTree>
    <p:extLst>
      <p:ext uri="{BB962C8B-B14F-4D97-AF65-F5344CB8AC3E}">
        <p14:creationId xmlns:p14="http://schemas.microsoft.com/office/powerpoint/2010/main" val="1429632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AC6585-1F03-4EE8-BB5E-8DAD5FCDD7A2}"/>
              </a:ext>
            </a:extLst>
          </p:cNvPr>
          <p:cNvSpPr>
            <a:spLocks noGrp="1"/>
          </p:cNvSpPr>
          <p:nvPr>
            <p:ph type="title"/>
          </p:nvPr>
        </p:nvSpPr>
        <p:spPr>
          <a:xfrm>
            <a:off x="838200" y="60325"/>
            <a:ext cx="9729158" cy="1052483"/>
          </a:xfrm>
        </p:spPr>
        <p:txBody>
          <a:bodyPr>
            <a:noAutofit/>
          </a:bodyPr>
          <a:lstStyle/>
          <a:p>
            <a:pPr>
              <a:lnSpc>
                <a:spcPct val="100000"/>
              </a:lnSpc>
            </a:pPr>
            <a:r>
              <a:rPr lang="en-US" sz="3600" dirty="0"/>
              <a:t>Most commonly Used Types of Garment Packing are given below</a:t>
            </a:r>
            <a:endParaRPr lang="en-IN" sz="3600" dirty="0"/>
          </a:p>
        </p:txBody>
      </p:sp>
      <p:sp>
        <p:nvSpPr>
          <p:cNvPr id="3" name="Content Placeholder 2">
            <a:extLst>
              <a:ext uri="{FF2B5EF4-FFF2-40B4-BE49-F238E27FC236}">
                <a16:creationId xmlns:a16="http://schemas.microsoft.com/office/drawing/2014/main" xmlns="" id="{821F9E99-857D-4C1B-A4E3-23DB114A1689}"/>
              </a:ext>
            </a:extLst>
          </p:cNvPr>
          <p:cNvSpPr>
            <a:spLocks noGrp="1"/>
          </p:cNvSpPr>
          <p:nvPr>
            <p:ph idx="1"/>
          </p:nvPr>
        </p:nvSpPr>
        <p:spPr>
          <a:xfrm>
            <a:off x="1140124" y="1388853"/>
            <a:ext cx="5122653" cy="4379006"/>
          </a:xfrm>
        </p:spPr>
        <p:txBody>
          <a:bodyPr>
            <a:normAutofit fontScale="92500" lnSpcReduction="10000"/>
          </a:bodyPr>
          <a:lstStyle/>
          <a:p>
            <a:r>
              <a:rPr lang="en-US" dirty="0"/>
              <a:t>Stand-up pack: T</a:t>
            </a:r>
            <a:r>
              <a:rPr lang="en-US" b="0" dirty="0"/>
              <a:t>his type of packing is commonly used for shirts and hence termed as ‘shirt packing. It is an attractive pack so it enhances the appeal of the garments to the customer</a:t>
            </a:r>
          </a:p>
          <a:p>
            <a:r>
              <a:rPr lang="en-IN" dirty="0"/>
              <a:t>Flat pack:</a:t>
            </a:r>
            <a:r>
              <a:rPr lang="en-US" b="0" dirty="0"/>
              <a:t> Garments are pressed and folded well as like in a stand-up pack</a:t>
            </a:r>
          </a:p>
          <a:p>
            <a:r>
              <a:rPr lang="en-IN" dirty="0"/>
              <a:t>Hanger pack: Pa</a:t>
            </a:r>
            <a:r>
              <a:rPr lang="en-US" b="0" dirty="0" err="1"/>
              <a:t>cking</a:t>
            </a:r>
            <a:r>
              <a:rPr lang="en-US" b="0" dirty="0"/>
              <a:t> method where the garments are secured in a poly bag with a hanger after pressin</a:t>
            </a:r>
            <a:endParaRPr lang="en-IN" dirty="0"/>
          </a:p>
          <a:p>
            <a:r>
              <a:rPr lang="en-IN" dirty="0"/>
              <a:t>Deadman pack: </a:t>
            </a:r>
            <a:r>
              <a:rPr lang="en-US" b="0" dirty="0"/>
              <a:t>It is a simple packing method using only pins or clips and polybags. </a:t>
            </a:r>
            <a:endParaRPr lang="en-IN" dirty="0"/>
          </a:p>
        </p:txBody>
      </p:sp>
      <p:pic>
        <p:nvPicPr>
          <p:cNvPr id="3074" name="Picture 2" descr="Flat pack garment.">
            <a:extLst>
              <a:ext uri="{FF2B5EF4-FFF2-40B4-BE49-F238E27FC236}">
                <a16:creationId xmlns:a16="http://schemas.microsoft.com/office/drawing/2014/main" xmlns="" id="{C389501A-268D-4265-95C9-BC8B81CE7D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5657" y="2046351"/>
            <a:ext cx="1473505" cy="110513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anger pack garments in display.">
            <a:extLst>
              <a:ext uri="{FF2B5EF4-FFF2-40B4-BE49-F238E27FC236}">
                <a16:creationId xmlns:a16="http://schemas.microsoft.com/office/drawing/2014/main" xmlns="" id="{952D86B2-3539-4048-8171-237EBB2FDD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9162" y="4085024"/>
            <a:ext cx="1653488" cy="110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597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545" y="297162"/>
            <a:ext cx="10515600" cy="834316"/>
          </a:xfrm>
        </p:spPr>
        <p:txBody>
          <a:bodyPr>
            <a:noAutofit/>
          </a:bodyPr>
          <a:lstStyle/>
          <a:p>
            <a:pPr>
              <a:lnSpc>
                <a:spcPct val="100000"/>
              </a:lnSpc>
            </a:pPr>
            <a:r>
              <a:rPr lang="en-IN" sz="4000" dirty="0"/>
              <a:t>Ancient &amp; Traditional Apparel  Packaging </a:t>
            </a:r>
          </a:p>
        </p:txBody>
      </p:sp>
      <p:sp>
        <p:nvSpPr>
          <p:cNvPr id="7" name="Content Placeholder 6"/>
          <p:cNvSpPr>
            <a:spLocks noGrp="1"/>
          </p:cNvSpPr>
          <p:nvPr>
            <p:ph idx="1"/>
          </p:nvPr>
        </p:nvSpPr>
        <p:spPr/>
        <p:txBody>
          <a:bodyPr/>
          <a:lstStyle/>
          <a:p>
            <a:r>
              <a:rPr lang="en-IN" dirty="0"/>
              <a:t>1960-71…</a:t>
            </a:r>
          </a:p>
        </p:txBody>
      </p:sp>
      <p:pic>
        <p:nvPicPr>
          <p:cNvPr id="8" name="Picture 2" descr="McCall's Office | Vintage Mccalls Dress Pattern 9008 Size 11 Jr ..."/>
          <p:cNvPicPr>
            <a:picLocks noChangeAspect="1" noChangeArrowheads="1"/>
          </p:cNvPicPr>
          <p:nvPr/>
        </p:nvPicPr>
        <p:blipFill>
          <a:blip r:embed="rId2" cstate="print"/>
          <a:srcRect/>
          <a:stretch>
            <a:fillRect/>
          </a:stretch>
        </p:blipFill>
        <p:spPr bwMode="auto">
          <a:xfrm>
            <a:off x="812274" y="2025217"/>
            <a:ext cx="3352260" cy="2807566"/>
          </a:xfrm>
          <a:prstGeom prst="rect">
            <a:avLst/>
          </a:prstGeom>
          <a:noFill/>
        </p:spPr>
      </p:pic>
      <p:pic>
        <p:nvPicPr>
          <p:cNvPr id="6" name="Picture 2" descr="BBC - A History of the World - Object : 1960 Box of Clothes Dyes">
            <a:extLst>
              <a:ext uri="{FF2B5EF4-FFF2-40B4-BE49-F238E27FC236}">
                <a16:creationId xmlns:a16="http://schemas.microsoft.com/office/drawing/2014/main" xmlns="" id="{9CEB73CE-5D00-4CDE-A8EC-AF58249FA87C}"/>
              </a:ext>
            </a:extLst>
          </p:cNvPr>
          <p:cNvPicPr>
            <a:picLocks noChangeAspect="1" noChangeArrowheads="1"/>
          </p:cNvPicPr>
          <p:nvPr/>
        </p:nvPicPr>
        <p:blipFill>
          <a:blip r:embed="rId3" cstate="print"/>
          <a:srcRect/>
          <a:stretch>
            <a:fillRect/>
          </a:stretch>
        </p:blipFill>
        <p:spPr bwMode="auto">
          <a:xfrm>
            <a:off x="4190460" y="2025217"/>
            <a:ext cx="3471771" cy="2807566"/>
          </a:xfrm>
          <a:prstGeom prst="rect">
            <a:avLst/>
          </a:prstGeom>
          <a:noFill/>
        </p:spPr>
      </p:pic>
      <p:pic>
        <p:nvPicPr>
          <p:cNvPr id="10" name="Picture 2" descr="Goel Garments Photos, Kamla Nagar, Delhi- Pictures &amp; Images ...">
            <a:extLst>
              <a:ext uri="{FF2B5EF4-FFF2-40B4-BE49-F238E27FC236}">
                <a16:creationId xmlns:a16="http://schemas.microsoft.com/office/drawing/2014/main" xmlns="" id="{E7212A5E-63EC-4D05-A535-C74E0C4AF917}"/>
              </a:ext>
            </a:extLst>
          </p:cNvPr>
          <p:cNvPicPr>
            <a:picLocks noChangeAspect="1" noChangeArrowheads="1"/>
          </p:cNvPicPr>
          <p:nvPr/>
        </p:nvPicPr>
        <p:blipFill>
          <a:blip r:embed="rId4" cstate="print"/>
          <a:srcRect/>
          <a:stretch>
            <a:fillRect/>
          </a:stretch>
        </p:blipFill>
        <p:spPr bwMode="auto">
          <a:xfrm>
            <a:off x="7636306" y="2025217"/>
            <a:ext cx="3232978" cy="2807566"/>
          </a:xfrm>
          <a:prstGeom prst="rect">
            <a:avLst/>
          </a:prstGeom>
          <a:noFill/>
        </p:spPr>
      </p:pic>
    </p:spTree>
    <p:extLst>
      <p:ext uri="{BB962C8B-B14F-4D97-AF65-F5344CB8AC3E}">
        <p14:creationId xmlns:p14="http://schemas.microsoft.com/office/powerpoint/2010/main" val="521430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091240" y="224287"/>
            <a:ext cx="9030419" cy="626544"/>
          </a:xfrm>
        </p:spPr>
        <p:txBody>
          <a:bodyPr>
            <a:normAutofit fontScale="90000"/>
          </a:bodyPr>
          <a:lstStyle/>
          <a:p>
            <a:r>
              <a:rPr lang="en-IN" sz="3600" dirty="0"/>
              <a:t>Modern Role of Packaging  Innovative Design…</a:t>
            </a:r>
          </a:p>
        </p:txBody>
      </p:sp>
      <p:pic>
        <p:nvPicPr>
          <p:cNvPr id="14" name="Picture 2" descr="34 Cool and Creative T-shirt Packaging Designs | Shirt packaging ..."/>
          <p:cNvPicPr>
            <a:picLocks noChangeAspect="1" noChangeArrowheads="1"/>
          </p:cNvPicPr>
          <p:nvPr/>
        </p:nvPicPr>
        <p:blipFill>
          <a:blip r:embed="rId2" cstate="print"/>
          <a:srcRect/>
          <a:stretch>
            <a:fillRect/>
          </a:stretch>
        </p:blipFill>
        <p:spPr bwMode="auto">
          <a:xfrm>
            <a:off x="8510232" y="1201732"/>
            <a:ext cx="1611427" cy="2008529"/>
          </a:xfrm>
          <a:prstGeom prst="rect">
            <a:avLst/>
          </a:prstGeom>
          <a:noFill/>
        </p:spPr>
      </p:pic>
      <p:pic>
        <p:nvPicPr>
          <p:cNvPr id="17" name="Picture 8" descr="Pin on PACKAGING"/>
          <p:cNvPicPr>
            <a:picLocks noChangeAspect="1" noChangeArrowheads="1"/>
          </p:cNvPicPr>
          <p:nvPr/>
        </p:nvPicPr>
        <p:blipFill>
          <a:blip r:embed="rId3" cstate="print"/>
          <a:srcRect/>
          <a:stretch>
            <a:fillRect/>
          </a:stretch>
        </p:blipFill>
        <p:spPr bwMode="auto">
          <a:xfrm>
            <a:off x="6523329" y="3276713"/>
            <a:ext cx="1673552" cy="2083363"/>
          </a:xfrm>
          <a:prstGeom prst="rect">
            <a:avLst/>
          </a:prstGeom>
          <a:noFill/>
        </p:spPr>
      </p:pic>
      <p:pic>
        <p:nvPicPr>
          <p:cNvPr id="18" name="Picture 12" descr="A “minimergency” kit that’ll help out your roommate who tends to be clumsy (and forgetful) AF. | 27 Amazing Gifts That Are Actually Useful"/>
          <p:cNvPicPr>
            <a:picLocks noChangeAspect="1" noChangeArrowheads="1"/>
          </p:cNvPicPr>
          <p:nvPr/>
        </p:nvPicPr>
        <p:blipFill>
          <a:blip r:embed="rId4" cstate="print"/>
          <a:srcRect/>
          <a:stretch>
            <a:fillRect/>
          </a:stretch>
        </p:blipFill>
        <p:spPr bwMode="auto">
          <a:xfrm>
            <a:off x="6532572" y="1201732"/>
            <a:ext cx="1573571" cy="1878130"/>
          </a:xfrm>
          <a:prstGeom prst="rect">
            <a:avLst/>
          </a:prstGeom>
          <a:noFill/>
        </p:spPr>
      </p:pic>
      <p:pic>
        <p:nvPicPr>
          <p:cNvPr id="19" name="Picture 14" descr="The following is a list of products that I recommend you switch to in order to decrease your trash production, limit your chemical usage, and increase you"/>
          <p:cNvPicPr>
            <a:picLocks noChangeAspect="1" noChangeArrowheads="1"/>
          </p:cNvPicPr>
          <p:nvPr/>
        </p:nvPicPr>
        <p:blipFill>
          <a:blip r:embed="rId5" cstate="print"/>
          <a:srcRect/>
          <a:stretch>
            <a:fillRect/>
          </a:stretch>
        </p:blipFill>
        <p:spPr bwMode="auto">
          <a:xfrm>
            <a:off x="8426141" y="3495503"/>
            <a:ext cx="1785821" cy="1785821"/>
          </a:xfrm>
          <a:prstGeom prst="rect">
            <a:avLst/>
          </a:prstGeom>
          <a:noFill/>
        </p:spPr>
      </p:pic>
      <p:sp>
        <p:nvSpPr>
          <p:cNvPr id="2" name="Rectangle 1">
            <a:extLst>
              <a:ext uri="{FF2B5EF4-FFF2-40B4-BE49-F238E27FC236}">
                <a16:creationId xmlns:a16="http://schemas.microsoft.com/office/drawing/2014/main" xmlns="" id="{31E9EED9-783D-4A6C-AC73-B08086F50AD9}"/>
              </a:ext>
            </a:extLst>
          </p:cNvPr>
          <p:cNvSpPr/>
          <p:nvPr/>
        </p:nvSpPr>
        <p:spPr>
          <a:xfrm>
            <a:off x="851085" y="1958959"/>
            <a:ext cx="5213000" cy="830997"/>
          </a:xfrm>
          <a:prstGeom prst="rect">
            <a:avLst/>
          </a:prstGeom>
          <a:solidFill>
            <a:schemeClr val="accent2">
              <a:lumMod val="60000"/>
              <a:lumOff val="40000"/>
            </a:schemeClr>
          </a:solidFill>
        </p:spPr>
        <p:txBody>
          <a:bodyPr wrap="square">
            <a:spAutoFit/>
          </a:bodyPr>
          <a:lstStyle/>
          <a:p>
            <a:r>
              <a:rPr lang="en-US" sz="2400" dirty="0"/>
              <a:t>Two main criteria for package design are functional &amp; sales requirements.</a:t>
            </a:r>
          </a:p>
        </p:txBody>
      </p:sp>
      <p:sp>
        <p:nvSpPr>
          <p:cNvPr id="3" name="Rectangle 2">
            <a:extLst>
              <a:ext uri="{FF2B5EF4-FFF2-40B4-BE49-F238E27FC236}">
                <a16:creationId xmlns:a16="http://schemas.microsoft.com/office/drawing/2014/main" xmlns="" id="{88924F88-AFC1-4BFC-AA18-A63C837B109C}"/>
              </a:ext>
            </a:extLst>
          </p:cNvPr>
          <p:cNvSpPr/>
          <p:nvPr/>
        </p:nvSpPr>
        <p:spPr>
          <a:xfrm>
            <a:off x="838200" y="3276713"/>
            <a:ext cx="5238770" cy="923330"/>
          </a:xfrm>
          <a:prstGeom prst="rect">
            <a:avLst/>
          </a:prstGeom>
          <a:solidFill>
            <a:schemeClr val="accent4">
              <a:lumMod val="75000"/>
            </a:schemeClr>
          </a:solidFill>
        </p:spPr>
        <p:txBody>
          <a:bodyPr wrap="square">
            <a:spAutoFit/>
          </a:bodyPr>
          <a:lstStyle/>
          <a:p>
            <a:r>
              <a:rPr lang="en-US" dirty="0">
                <a:solidFill>
                  <a:srgbClr val="2E2E2E"/>
                </a:solidFill>
                <a:latin typeface="Arial" panose="020B0604020202020204" pitchFamily="34" charset="0"/>
              </a:rPr>
              <a:t>Designing of packages to look as good as possible without misrepresenting the actual product contents. </a:t>
            </a:r>
          </a:p>
        </p:txBody>
      </p:sp>
    </p:spTree>
    <p:extLst>
      <p:ext uri="{BB962C8B-B14F-4D97-AF65-F5344CB8AC3E}">
        <p14:creationId xmlns:p14="http://schemas.microsoft.com/office/powerpoint/2010/main" val="4134297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or the new Scappino line of Man Underwear we came up with a simple but quite effective packaging system that shows right away what kind and color of underwear is inside the box. A transparent window diucut with the shape of each type of underwear will im…"/>
          <p:cNvPicPr>
            <a:picLocks noChangeAspect="1" noChangeArrowheads="1"/>
          </p:cNvPicPr>
          <p:nvPr/>
        </p:nvPicPr>
        <p:blipFill>
          <a:blip r:embed="rId2" cstate="print"/>
          <a:srcRect/>
          <a:stretch>
            <a:fillRect/>
          </a:stretch>
        </p:blipFill>
        <p:spPr bwMode="auto">
          <a:xfrm>
            <a:off x="8539519" y="3333896"/>
            <a:ext cx="3330846" cy="2520641"/>
          </a:xfrm>
          <a:prstGeom prst="rect">
            <a:avLst/>
          </a:prstGeom>
          <a:ln>
            <a:noFill/>
          </a:ln>
          <a:effectLst>
            <a:outerShdw blurRad="190500" algn="tl" rotWithShape="0">
              <a:srgbClr val="000000">
                <a:alpha val="70000"/>
              </a:srgbClr>
            </a:outerShdw>
          </a:effectLst>
        </p:spPr>
      </p:pic>
      <p:pic>
        <p:nvPicPr>
          <p:cNvPr id="5" name="Picture 4" descr="A swaddle for every baby."/>
          <p:cNvPicPr>
            <a:picLocks noChangeAspect="1" noChangeArrowheads="1"/>
          </p:cNvPicPr>
          <p:nvPr/>
        </p:nvPicPr>
        <p:blipFill>
          <a:blip r:embed="rId3" cstate="print"/>
          <a:srcRect/>
          <a:stretch>
            <a:fillRect/>
          </a:stretch>
        </p:blipFill>
        <p:spPr bwMode="auto">
          <a:xfrm>
            <a:off x="4664598" y="1673525"/>
            <a:ext cx="2711820" cy="3181250"/>
          </a:xfrm>
          <a:prstGeom prst="rect">
            <a:avLst/>
          </a:prstGeom>
          <a:ln>
            <a:noFill/>
          </a:ln>
          <a:effectLst>
            <a:outerShdw blurRad="190500" algn="tl" rotWithShape="0">
              <a:srgbClr val="000000">
                <a:alpha val="70000"/>
              </a:srgbClr>
            </a:outerShdw>
          </a:effectLst>
        </p:spPr>
      </p:pic>
      <p:pic>
        <p:nvPicPr>
          <p:cNvPr id="6" name="Picture 6" descr="Bamboo Muslin Washcloths [Feather-Galaxy-Plant] - Nightingale"/>
          <p:cNvPicPr>
            <a:picLocks noChangeAspect="1" noChangeArrowheads="1"/>
          </p:cNvPicPr>
          <p:nvPr/>
        </p:nvPicPr>
        <p:blipFill>
          <a:blip r:embed="rId4" cstate="print"/>
          <a:srcRect/>
          <a:stretch>
            <a:fillRect/>
          </a:stretch>
        </p:blipFill>
        <p:spPr bwMode="auto">
          <a:xfrm>
            <a:off x="371985" y="406787"/>
            <a:ext cx="3019706" cy="3019706"/>
          </a:xfrm>
          <a:prstGeom prst="rect">
            <a:avLst/>
          </a:prstGeom>
          <a:ln>
            <a:noFill/>
          </a:ln>
          <a:effectLst>
            <a:outerShdw blurRad="190500" algn="tl" rotWithShape="0">
              <a:srgbClr val="000000">
                <a:alpha val="70000"/>
              </a:srgbClr>
            </a:outerShdw>
          </a:effectLst>
        </p:spPr>
      </p:pic>
      <p:sp>
        <p:nvSpPr>
          <p:cNvPr id="11" name="Striped Right Arrow 10"/>
          <p:cNvSpPr/>
          <p:nvPr/>
        </p:nvSpPr>
        <p:spPr>
          <a:xfrm>
            <a:off x="3628818" y="2720050"/>
            <a:ext cx="908459" cy="660145"/>
          </a:xfrm>
          <a:prstGeom prst="stripedRightArrow">
            <a:avLst/>
          </a:prstGeom>
          <a:solidFill>
            <a:srgbClr val="6A68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effectLst>
                <a:glow rad="101600">
                  <a:schemeClr val="accent3">
                    <a:satMod val="175000"/>
                    <a:alpha val="40000"/>
                  </a:schemeClr>
                </a:glow>
              </a:effectLst>
            </a:endParaRPr>
          </a:p>
        </p:txBody>
      </p:sp>
      <p:sp>
        <p:nvSpPr>
          <p:cNvPr id="13" name="Striped Right Arrow 12"/>
          <p:cNvSpPr/>
          <p:nvPr/>
        </p:nvSpPr>
        <p:spPr>
          <a:xfrm>
            <a:off x="7503739" y="3380195"/>
            <a:ext cx="908459" cy="660145"/>
          </a:xfrm>
          <a:prstGeom prst="stripedRightArrow">
            <a:avLst/>
          </a:prstGeom>
          <a:solidFill>
            <a:srgbClr val="6A68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effectLst>
                <a:glow rad="101600">
                  <a:schemeClr val="accent3">
                    <a:satMod val="175000"/>
                    <a:alpha val="40000"/>
                  </a:schemeClr>
                </a:glow>
              </a:effectLst>
            </a:endParaRPr>
          </a:p>
        </p:txBody>
      </p:sp>
      <p:sp>
        <p:nvSpPr>
          <p:cNvPr id="2" name="Rectangle 1">
            <a:extLst>
              <a:ext uri="{FF2B5EF4-FFF2-40B4-BE49-F238E27FC236}">
                <a16:creationId xmlns:a16="http://schemas.microsoft.com/office/drawing/2014/main" xmlns="" id="{16E2FD72-C734-4F48-8FC0-BC89F7BD6F30}"/>
              </a:ext>
            </a:extLst>
          </p:cNvPr>
          <p:cNvSpPr/>
          <p:nvPr/>
        </p:nvSpPr>
        <p:spPr>
          <a:xfrm>
            <a:off x="3841523" y="541798"/>
            <a:ext cx="6009843" cy="1015663"/>
          </a:xfrm>
          <a:prstGeom prst="rect">
            <a:avLst/>
          </a:prstGeom>
          <a:solidFill>
            <a:schemeClr val="accent2">
              <a:lumMod val="60000"/>
              <a:lumOff val="40000"/>
            </a:schemeClr>
          </a:solidFill>
        </p:spPr>
        <p:txBody>
          <a:bodyPr wrap="square">
            <a:spAutoFit/>
          </a:bodyPr>
          <a:lstStyle/>
          <a:p>
            <a:pPr algn="just"/>
            <a:r>
              <a:rPr lang="en-US" sz="2000" dirty="0"/>
              <a:t>Packaging must draw the attention of the buyer, identify the product and differentiate it from the competition, &amp; attempt the customers to purchase the product. </a:t>
            </a:r>
          </a:p>
        </p:txBody>
      </p:sp>
      <p:sp>
        <p:nvSpPr>
          <p:cNvPr id="3" name="Rectangle 2">
            <a:extLst>
              <a:ext uri="{FF2B5EF4-FFF2-40B4-BE49-F238E27FC236}">
                <a16:creationId xmlns:a16="http://schemas.microsoft.com/office/drawing/2014/main" xmlns="" id="{5CC972D4-66B9-4A40-9BC7-252C00B2803F}"/>
              </a:ext>
            </a:extLst>
          </p:cNvPr>
          <p:cNvSpPr/>
          <p:nvPr/>
        </p:nvSpPr>
        <p:spPr>
          <a:xfrm>
            <a:off x="1489277" y="5146651"/>
            <a:ext cx="6096000" cy="707886"/>
          </a:xfrm>
          <a:prstGeom prst="rect">
            <a:avLst/>
          </a:prstGeom>
          <a:solidFill>
            <a:schemeClr val="accent4">
              <a:lumMod val="75000"/>
            </a:schemeClr>
          </a:solidFill>
        </p:spPr>
        <p:txBody>
          <a:bodyPr>
            <a:spAutoFit/>
          </a:bodyPr>
          <a:lstStyle/>
          <a:p>
            <a:r>
              <a:rPr lang="en-US" sz="2000" dirty="0">
                <a:solidFill>
                  <a:srgbClr val="2E2E2E"/>
                </a:solidFill>
                <a:latin typeface="Arial" panose="020B0604020202020204" pitchFamily="34" charset="0"/>
              </a:rPr>
              <a:t>By using larger package sizes and displaying the brand name in the visible portion of the package. </a:t>
            </a:r>
            <a:endParaRPr lang="en-IN" sz="2000" dirty="0"/>
          </a:p>
        </p:txBody>
      </p:sp>
    </p:spTree>
    <p:extLst>
      <p:ext uri="{BB962C8B-B14F-4D97-AF65-F5344CB8AC3E}">
        <p14:creationId xmlns:p14="http://schemas.microsoft.com/office/powerpoint/2010/main" val="1338297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xmlns="" id="{E7239A2D-E47A-4210-BABD-A5853239F962}"/>
              </a:ext>
            </a:extLst>
          </p:cNvPr>
          <p:cNvSpPr>
            <a:spLocks noGrp="1"/>
          </p:cNvSpPr>
          <p:nvPr>
            <p:ph type="title"/>
          </p:nvPr>
        </p:nvSpPr>
        <p:spPr>
          <a:xfrm>
            <a:off x="3180160" y="188640"/>
            <a:ext cx="5831681" cy="411956"/>
          </a:xfrm>
        </p:spPr>
        <p:txBody>
          <a:bodyPr>
            <a:noAutofit/>
          </a:bodyPr>
          <a:lstStyle/>
          <a:p>
            <a:r>
              <a:rPr lang="en-US" altLang="en-US" sz="4000" dirty="0">
                <a:solidFill>
                  <a:srgbClr val="000099"/>
                </a:solidFill>
                <a:cs typeface="Times New Roman" panose="02020603050405020304" pitchFamily="18" charset="0"/>
              </a:rPr>
              <a:t>ABOUT IIP</a:t>
            </a:r>
          </a:p>
        </p:txBody>
      </p:sp>
      <p:sp>
        <p:nvSpPr>
          <p:cNvPr id="5123" name="Rectangle 3">
            <a:extLst>
              <a:ext uri="{FF2B5EF4-FFF2-40B4-BE49-F238E27FC236}">
                <a16:creationId xmlns:a16="http://schemas.microsoft.com/office/drawing/2014/main" xmlns="" id="{D8BF4CD1-724C-433C-A283-C5AFC66C7198}"/>
              </a:ext>
            </a:extLst>
          </p:cNvPr>
          <p:cNvSpPr>
            <a:spLocks noGrp="1"/>
          </p:cNvSpPr>
          <p:nvPr>
            <p:ph type="body" idx="1"/>
          </p:nvPr>
        </p:nvSpPr>
        <p:spPr>
          <a:xfrm>
            <a:off x="1271016" y="691584"/>
            <a:ext cx="9802368" cy="5976665"/>
          </a:xfrm>
        </p:spPr>
        <p:txBody>
          <a:bodyPr>
            <a:noAutofit/>
          </a:bodyPr>
          <a:lstStyle/>
          <a:p>
            <a:pPr algn="just">
              <a:spcBef>
                <a:spcPts val="450"/>
              </a:spcBef>
              <a:spcAft>
                <a:spcPts val="450"/>
              </a:spcAft>
              <a:buFont typeface="Wingdings" panose="05000000000000000000" pitchFamily="2" charset="2"/>
              <a:buChar char="§"/>
              <a:defRPr/>
            </a:pPr>
            <a:r>
              <a:rPr lang="en-US" altLang="en-US" sz="2000" dirty="0">
                <a:solidFill>
                  <a:srgbClr val="080808"/>
                </a:solidFill>
                <a:cs typeface="Times New Roman" panose="02020603050405020304" pitchFamily="18" charset="0"/>
              </a:rPr>
              <a:t>An Autonomous Body – under administrative control of Dept. of Commerce. Established in 1966 registered under Societies Registration Act, 1860.</a:t>
            </a:r>
          </a:p>
          <a:p>
            <a:pPr algn="just">
              <a:spcBef>
                <a:spcPts val="450"/>
              </a:spcBef>
              <a:spcAft>
                <a:spcPts val="450"/>
              </a:spcAft>
              <a:buFont typeface="Wingdings" panose="05000000000000000000" pitchFamily="2" charset="2"/>
              <a:buChar char="§"/>
              <a:defRPr/>
            </a:pPr>
            <a:r>
              <a:rPr lang="en-US" altLang="en-US" sz="2000" dirty="0">
                <a:solidFill>
                  <a:srgbClr val="080808"/>
                </a:solidFill>
                <a:cs typeface="Times New Roman" panose="02020603050405020304" pitchFamily="18" charset="0"/>
              </a:rPr>
              <a:t>Headquarters &amp; Principal Laboratories in Mumbai Headed by Director </a:t>
            </a:r>
          </a:p>
          <a:p>
            <a:pPr algn="just">
              <a:spcBef>
                <a:spcPts val="450"/>
              </a:spcBef>
              <a:spcAft>
                <a:spcPts val="450"/>
              </a:spcAft>
              <a:buFont typeface="Wingdings" panose="05000000000000000000" pitchFamily="2" charset="2"/>
              <a:buChar char="§"/>
              <a:defRPr/>
            </a:pPr>
            <a:r>
              <a:rPr lang="en-US" altLang="en-US" sz="2000" dirty="0">
                <a:solidFill>
                  <a:srgbClr val="080808"/>
                </a:solidFill>
                <a:cs typeface="Times New Roman" panose="02020603050405020304" pitchFamily="18" charset="0"/>
              </a:rPr>
              <a:t>Institute is fully self sustainable for its recurring expenses. Meets recurring expenses through various services provided to packaging &amp; allied industries. </a:t>
            </a:r>
          </a:p>
          <a:p>
            <a:pPr algn="just">
              <a:spcBef>
                <a:spcPts val="450"/>
              </a:spcBef>
              <a:spcAft>
                <a:spcPts val="450"/>
              </a:spcAft>
              <a:buFont typeface="Wingdings" panose="05000000000000000000" pitchFamily="2" charset="2"/>
              <a:buChar char="§"/>
              <a:defRPr/>
            </a:pPr>
            <a:r>
              <a:rPr lang="en-US" altLang="en-US" sz="2000" dirty="0">
                <a:solidFill>
                  <a:srgbClr val="080808"/>
                </a:solidFill>
                <a:latin typeface="Times New Roman" panose="02020603050405020304" pitchFamily="18" charset="0"/>
                <a:cs typeface="Times New Roman" panose="02020603050405020304" pitchFamily="18" charset="0"/>
              </a:rPr>
              <a:t>Dept. of Commerce has been providing financial assistance for Capital expense through various schemes since 8</a:t>
            </a:r>
            <a:r>
              <a:rPr lang="en-US" altLang="en-US" sz="2000" baseline="30000" dirty="0">
                <a:solidFill>
                  <a:srgbClr val="080808"/>
                </a:solidFill>
                <a:latin typeface="Times New Roman" panose="02020603050405020304" pitchFamily="18" charset="0"/>
                <a:cs typeface="Times New Roman" panose="02020603050405020304" pitchFamily="18" charset="0"/>
              </a:rPr>
              <a:t>th  </a:t>
            </a:r>
            <a:r>
              <a:rPr lang="en-US" altLang="en-US" sz="2000" dirty="0">
                <a:solidFill>
                  <a:srgbClr val="080808"/>
                </a:solidFill>
                <a:latin typeface="Times New Roman" panose="02020603050405020304" pitchFamily="18" charset="0"/>
                <a:cs typeface="Times New Roman" panose="02020603050405020304" pitchFamily="18" charset="0"/>
              </a:rPr>
              <a:t>Five Year plan.</a:t>
            </a:r>
          </a:p>
          <a:p>
            <a:pPr algn="just">
              <a:spcBef>
                <a:spcPts val="450"/>
              </a:spcBef>
              <a:spcAft>
                <a:spcPts val="450"/>
              </a:spcAft>
              <a:buFont typeface="Wingdings" panose="05000000000000000000" pitchFamily="2" charset="2"/>
              <a:buChar char="§"/>
              <a:defRPr/>
            </a:pPr>
            <a:r>
              <a:rPr lang="en-US" altLang="en-US" sz="2000" dirty="0">
                <a:solidFill>
                  <a:srgbClr val="080808"/>
                </a:solidFill>
                <a:cs typeface="Times New Roman" panose="02020603050405020304" pitchFamily="18" charset="0"/>
              </a:rPr>
              <a:t>CSR ranked  Tope  Packaging Institute in the Country. According to WPO IIP ranked second best Institute in world.</a:t>
            </a:r>
          </a:p>
          <a:p>
            <a:pPr marL="0" indent="0" algn="ctr">
              <a:spcBef>
                <a:spcPts val="450"/>
              </a:spcBef>
              <a:spcAft>
                <a:spcPts val="450"/>
              </a:spcAft>
              <a:buNone/>
              <a:defRPr/>
            </a:pPr>
            <a:r>
              <a:rPr lang="en-US" altLang="en-US" b="1" dirty="0">
                <a:solidFill>
                  <a:srgbClr val="000099"/>
                </a:solidFill>
                <a:cs typeface="Times New Roman" panose="02020603050405020304" pitchFamily="18" charset="0"/>
              </a:rPr>
              <a:t>MANDATE OF IIP</a:t>
            </a:r>
          </a:p>
          <a:p>
            <a:pPr algn="just">
              <a:spcBef>
                <a:spcPts val="450"/>
              </a:spcBef>
              <a:spcAft>
                <a:spcPts val="450"/>
              </a:spcAft>
              <a:buFont typeface="Wingdings" panose="05000000000000000000" pitchFamily="2" charset="2"/>
              <a:buChar char="§"/>
              <a:defRPr/>
            </a:pPr>
            <a:r>
              <a:rPr lang="en-US" altLang="en-US" sz="2000" dirty="0">
                <a:solidFill>
                  <a:srgbClr val="080808"/>
                </a:solidFill>
                <a:cs typeface="Times New Roman" panose="02020603050405020304" pitchFamily="18" charset="0"/>
              </a:rPr>
              <a:t>To promote exports by way of innovative package design &amp; development.</a:t>
            </a:r>
          </a:p>
          <a:p>
            <a:pPr algn="just">
              <a:spcBef>
                <a:spcPts val="450"/>
              </a:spcBef>
              <a:spcAft>
                <a:spcPts val="450"/>
              </a:spcAft>
              <a:buFont typeface="Wingdings" panose="05000000000000000000" pitchFamily="2" charset="2"/>
              <a:buChar char="§"/>
              <a:defRPr/>
            </a:pPr>
            <a:r>
              <a:rPr lang="en-US" altLang="en-US" sz="2000" dirty="0">
                <a:solidFill>
                  <a:srgbClr val="080808"/>
                </a:solidFill>
                <a:cs typeface="Times New Roman" panose="02020603050405020304" pitchFamily="18" charset="0"/>
              </a:rPr>
              <a:t>To support  packaging industry through technical services: research, testing &amp; certification.</a:t>
            </a:r>
          </a:p>
          <a:p>
            <a:pPr algn="just">
              <a:spcBef>
                <a:spcPts val="450"/>
              </a:spcBef>
              <a:spcAft>
                <a:spcPts val="450"/>
              </a:spcAft>
              <a:buFont typeface="Wingdings" panose="05000000000000000000" pitchFamily="2" charset="2"/>
              <a:buChar char="§"/>
              <a:defRPr/>
            </a:pPr>
            <a:r>
              <a:rPr lang="en-US" altLang="en-US" sz="2000" dirty="0">
                <a:solidFill>
                  <a:srgbClr val="080808"/>
                </a:solidFill>
                <a:cs typeface="Times New Roman" panose="02020603050405020304" pitchFamily="18" charset="0"/>
              </a:rPr>
              <a:t>To meet the needs of technical manpower in the packaging industry through packaging education &amp; training.</a:t>
            </a:r>
          </a:p>
          <a:p>
            <a:pPr algn="just">
              <a:spcBef>
                <a:spcPts val="450"/>
              </a:spcBef>
              <a:spcAft>
                <a:spcPts val="450"/>
              </a:spcAft>
              <a:buFont typeface="Wingdings" panose="05000000000000000000" pitchFamily="2" charset="2"/>
              <a:buChar char="§"/>
              <a:defRPr/>
            </a:pPr>
            <a:r>
              <a:rPr lang="en-US" altLang="en-US" sz="2000" dirty="0">
                <a:solidFill>
                  <a:srgbClr val="080808"/>
                </a:solidFill>
                <a:cs typeface="Times New Roman" panose="02020603050405020304" pitchFamily="18" charset="0"/>
              </a:rPr>
              <a:t>To Upgrade the overall standards of  packaging &amp; formulate new standards.</a:t>
            </a:r>
          </a:p>
          <a:p>
            <a:pPr algn="just">
              <a:spcBef>
                <a:spcPts val="450"/>
              </a:spcBef>
              <a:spcAft>
                <a:spcPts val="450"/>
              </a:spcAft>
              <a:buFont typeface="Wingdings" panose="05000000000000000000" pitchFamily="2" charset="2"/>
              <a:buChar char="§"/>
              <a:defRPr/>
            </a:pPr>
            <a:endParaRPr lang="en-US" altLang="en-US" sz="2000" dirty="0">
              <a:solidFill>
                <a:srgbClr val="080808"/>
              </a:solidFill>
              <a:cs typeface="Times New Roman" panose="02020603050405020304" pitchFamily="18" charset="0"/>
            </a:endParaRPr>
          </a:p>
          <a:p>
            <a:pPr algn="just">
              <a:spcBef>
                <a:spcPts val="450"/>
              </a:spcBef>
              <a:spcAft>
                <a:spcPts val="450"/>
              </a:spcAft>
              <a:buFont typeface="Wingdings" panose="05000000000000000000" pitchFamily="2" charset="2"/>
              <a:buChar char="v"/>
              <a:defRPr/>
            </a:pPr>
            <a:endParaRPr lang="en-US" altLang="en-US" sz="2000" dirty="0">
              <a:solidFill>
                <a:srgbClr val="000000"/>
              </a:solidFill>
              <a:cs typeface="Times New Roman" panose="02020603050405020304" pitchFamily="18" charset="0"/>
            </a:endParaRPr>
          </a:p>
          <a:p>
            <a:pPr marL="0" indent="0" algn="just">
              <a:spcBef>
                <a:spcPts val="450"/>
              </a:spcBef>
              <a:spcAft>
                <a:spcPts val="450"/>
              </a:spcAft>
              <a:buNone/>
              <a:defRPr/>
            </a:pPr>
            <a:endParaRPr lang="en-US" altLang="en-US" sz="2000" dirty="0">
              <a:cs typeface="Times New Roman" panose="02020603050405020304" pitchFamily="18" charset="0"/>
            </a:endParaRPr>
          </a:p>
          <a:p>
            <a:pPr algn="just">
              <a:spcBef>
                <a:spcPts val="450"/>
              </a:spcBef>
              <a:spcAft>
                <a:spcPts val="450"/>
              </a:spcAft>
              <a:defRPr/>
            </a:pPr>
            <a:endParaRPr lang="en-US" altLang="en-US" sz="2000" dirty="0">
              <a:cs typeface="Times New Roman" panose="02020603050405020304" pitchFamily="18" charset="0"/>
            </a:endParaRPr>
          </a:p>
          <a:p>
            <a:pPr algn="just">
              <a:spcBef>
                <a:spcPts val="450"/>
              </a:spcBef>
              <a:spcAft>
                <a:spcPts val="450"/>
              </a:spcAft>
              <a:defRPr/>
            </a:pPr>
            <a:endParaRPr lang="en-US" altLang="en-US" sz="2000" dirty="0">
              <a:cs typeface="Times New Roman" panose="02020603050405020304" pitchFamily="18" charset="0"/>
            </a:endParaRPr>
          </a:p>
        </p:txBody>
      </p:sp>
    </p:spTree>
    <p:extLst>
      <p:ext uri="{BB962C8B-B14F-4D97-AF65-F5344CB8AC3E}">
        <p14:creationId xmlns:p14="http://schemas.microsoft.com/office/powerpoint/2010/main" val="4082061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triped Right Arrow 10"/>
          <p:cNvSpPr/>
          <p:nvPr/>
        </p:nvSpPr>
        <p:spPr>
          <a:xfrm>
            <a:off x="3628818" y="2720050"/>
            <a:ext cx="908459" cy="660145"/>
          </a:xfrm>
          <a:prstGeom prst="stripedRightArrow">
            <a:avLst/>
          </a:prstGeom>
          <a:solidFill>
            <a:srgbClr val="6A68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effectLst>
                <a:glow rad="101600">
                  <a:schemeClr val="accent3">
                    <a:satMod val="175000"/>
                    <a:alpha val="40000"/>
                  </a:schemeClr>
                </a:glow>
              </a:effectLst>
            </a:endParaRPr>
          </a:p>
        </p:txBody>
      </p:sp>
      <p:sp>
        <p:nvSpPr>
          <p:cNvPr id="13" name="Striped Right Arrow 12"/>
          <p:cNvSpPr/>
          <p:nvPr/>
        </p:nvSpPr>
        <p:spPr>
          <a:xfrm>
            <a:off x="7503739" y="3380195"/>
            <a:ext cx="908459" cy="660145"/>
          </a:xfrm>
          <a:prstGeom prst="stripedRightArrow">
            <a:avLst/>
          </a:prstGeom>
          <a:solidFill>
            <a:srgbClr val="6A68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effectLst>
                <a:glow rad="101600">
                  <a:schemeClr val="accent3">
                    <a:satMod val="175000"/>
                    <a:alpha val="40000"/>
                  </a:schemeClr>
                </a:glow>
              </a:effectLst>
            </a:endParaRPr>
          </a:p>
        </p:txBody>
      </p:sp>
      <p:pic>
        <p:nvPicPr>
          <p:cNvPr id="7" name="Picture 4" descr="Browse unique items from KORRAin on Etsy, a global marketplace of handmade, vintage and creative goods. #menswear #workwear #Etsyworkwearteam"/>
          <p:cNvPicPr>
            <a:picLocks noChangeAspect="1" noChangeArrowheads="1"/>
          </p:cNvPicPr>
          <p:nvPr/>
        </p:nvPicPr>
        <p:blipFill>
          <a:blip r:embed="rId2" cstate="print"/>
          <a:srcRect/>
          <a:stretch>
            <a:fillRect/>
          </a:stretch>
        </p:blipFill>
        <p:spPr bwMode="auto">
          <a:xfrm>
            <a:off x="418284" y="626706"/>
            <a:ext cx="2973408" cy="2973408"/>
          </a:xfrm>
          <a:prstGeom prst="rect">
            <a:avLst/>
          </a:prstGeom>
          <a:noFill/>
        </p:spPr>
      </p:pic>
      <p:pic>
        <p:nvPicPr>
          <p:cNvPr id="8" name="Picture 6" descr="As I Said...: Papercut Patterns in NZ...awesome idea to hack for organizing patterns"/>
          <p:cNvPicPr>
            <a:picLocks noChangeAspect="1" noChangeArrowheads="1"/>
          </p:cNvPicPr>
          <p:nvPr/>
        </p:nvPicPr>
        <p:blipFill>
          <a:blip r:embed="rId3" cstate="print"/>
          <a:srcRect/>
          <a:stretch>
            <a:fillRect/>
          </a:stretch>
        </p:blipFill>
        <p:spPr bwMode="auto">
          <a:xfrm>
            <a:off x="4664598" y="1563065"/>
            <a:ext cx="2711820" cy="4074097"/>
          </a:xfrm>
          <a:prstGeom prst="rect">
            <a:avLst/>
          </a:prstGeom>
          <a:noFill/>
        </p:spPr>
      </p:pic>
      <p:pic>
        <p:nvPicPr>
          <p:cNvPr id="9" name="Picture 2" descr="Handprinted t-shirt, intense contrast and easy-going shape that would appeal to a viewer. This design is a wonderful takeaway."/>
          <p:cNvPicPr>
            <a:picLocks noChangeAspect="1" noChangeArrowheads="1"/>
          </p:cNvPicPr>
          <p:nvPr/>
        </p:nvPicPr>
        <p:blipFill>
          <a:blip r:embed="rId4" cstate="print"/>
          <a:srcRect t="34977" b="2550"/>
          <a:stretch>
            <a:fillRect/>
          </a:stretch>
        </p:blipFill>
        <p:spPr bwMode="auto">
          <a:xfrm>
            <a:off x="8649324" y="3154294"/>
            <a:ext cx="2514600" cy="2949713"/>
          </a:xfrm>
          <a:prstGeom prst="rect">
            <a:avLst/>
          </a:prstGeom>
          <a:noFill/>
        </p:spPr>
      </p:pic>
      <p:sp>
        <p:nvSpPr>
          <p:cNvPr id="2" name="Rectangle 1">
            <a:extLst>
              <a:ext uri="{FF2B5EF4-FFF2-40B4-BE49-F238E27FC236}">
                <a16:creationId xmlns:a16="http://schemas.microsoft.com/office/drawing/2014/main" xmlns="" id="{7ADFFA7B-76FC-46A3-A37E-10115C40CC9D}"/>
              </a:ext>
            </a:extLst>
          </p:cNvPr>
          <p:cNvSpPr/>
          <p:nvPr/>
        </p:nvSpPr>
        <p:spPr>
          <a:xfrm>
            <a:off x="3391692" y="626706"/>
            <a:ext cx="5587573" cy="646331"/>
          </a:xfrm>
          <a:prstGeom prst="rect">
            <a:avLst/>
          </a:prstGeom>
          <a:solidFill>
            <a:schemeClr val="accent4">
              <a:lumMod val="75000"/>
            </a:schemeClr>
          </a:solidFill>
        </p:spPr>
        <p:txBody>
          <a:bodyPr wrap="square">
            <a:spAutoFit/>
          </a:bodyPr>
          <a:lstStyle/>
          <a:p>
            <a:r>
              <a:rPr lang="en-US" dirty="0"/>
              <a:t>Package must reusable options of the package to the consumer </a:t>
            </a:r>
          </a:p>
        </p:txBody>
      </p:sp>
    </p:spTree>
    <p:extLst>
      <p:ext uri="{BB962C8B-B14F-4D97-AF65-F5344CB8AC3E}">
        <p14:creationId xmlns:p14="http://schemas.microsoft.com/office/powerpoint/2010/main" val="1443972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Premium Package in Retail Market</a:t>
            </a:r>
            <a:endParaRPr lang="en-IN" dirty="0"/>
          </a:p>
        </p:txBody>
      </p:sp>
      <p:pic>
        <p:nvPicPr>
          <p:cNvPr id="4" name="Picture 6" descr="Caleçon et grenade | PACKAGING | Scoop.it"/>
          <p:cNvPicPr>
            <a:picLocks noChangeAspect="1" noChangeArrowheads="1"/>
          </p:cNvPicPr>
          <p:nvPr/>
        </p:nvPicPr>
        <p:blipFill>
          <a:blip r:embed="rId2" cstate="print"/>
          <a:srcRect/>
          <a:stretch>
            <a:fillRect/>
          </a:stretch>
        </p:blipFill>
        <p:spPr bwMode="auto">
          <a:xfrm>
            <a:off x="5133009" y="1559408"/>
            <a:ext cx="2162469" cy="1663438"/>
          </a:xfrm>
          <a:prstGeom prst="rect">
            <a:avLst/>
          </a:prstGeom>
          <a:noFill/>
        </p:spPr>
      </p:pic>
      <p:pic>
        <p:nvPicPr>
          <p:cNvPr id="7" name="Picture 14" descr="Custom Paper Tubes | Paper Tube Packaging | Paper Tube Co."/>
          <p:cNvPicPr>
            <a:picLocks noChangeAspect="1" noChangeArrowheads="1"/>
          </p:cNvPicPr>
          <p:nvPr/>
        </p:nvPicPr>
        <p:blipFill>
          <a:blip r:embed="rId3" cstate="print"/>
          <a:srcRect/>
          <a:stretch>
            <a:fillRect/>
          </a:stretch>
        </p:blipFill>
        <p:spPr bwMode="auto">
          <a:xfrm>
            <a:off x="7906736" y="3666226"/>
            <a:ext cx="2051819" cy="1595887"/>
          </a:xfrm>
          <a:prstGeom prst="rect">
            <a:avLst/>
          </a:prstGeom>
          <a:noFill/>
        </p:spPr>
      </p:pic>
      <p:pic>
        <p:nvPicPr>
          <p:cNvPr id="8" name="Picture 12" descr="15 Inspirational E-Commerce Packaging Designs - Swedbrand Group"/>
          <p:cNvPicPr>
            <a:picLocks noChangeAspect="1" noChangeArrowheads="1"/>
          </p:cNvPicPr>
          <p:nvPr/>
        </p:nvPicPr>
        <p:blipFill>
          <a:blip r:embed="rId4" cstate="print"/>
          <a:srcRect/>
          <a:stretch>
            <a:fillRect/>
          </a:stretch>
        </p:blipFill>
        <p:spPr bwMode="auto">
          <a:xfrm>
            <a:off x="5133009" y="3597214"/>
            <a:ext cx="1925982" cy="1344831"/>
          </a:xfrm>
          <a:prstGeom prst="rect">
            <a:avLst/>
          </a:prstGeom>
          <a:noFill/>
        </p:spPr>
      </p:pic>
      <p:pic>
        <p:nvPicPr>
          <p:cNvPr id="9" name="Picture 10" descr="EVEMIX - set of 5 Envelopes on Packaging of the World - Creative Package Design Gallery"/>
          <p:cNvPicPr>
            <a:picLocks noChangeAspect="1" noChangeArrowheads="1"/>
          </p:cNvPicPr>
          <p:nvPr/>
        </p:nvPicPr>
        <p:blipFill>
          <a:blip r:embed="rId5" cstate="print"/>
          <a:srcRect/>
          <a:stretch>
            <a:fillRect/>
          </a:stretch>
        </p:blipFill>
        <p:spPr bwMode="auto">
          <a:xfrm>
            <a:off x="7906736" y="1427286"/>
            <a:ext cx="1862142" cy="1935502"/>
          </a:xfrm>
          <a:prstGeom prst="rect">
            <a:avLst/>
          </a:prstGeom>
          <a:noFill/>
        </p:spPr>
      </p:pic>
      <p:sp>
        <p:nvSpPr>
          <p:cNvPr id="11" name="Rectangle 10">
            <a:extLst>
              <a:ext uri="{FF2B5EF4-FFF2-40B4-BE49-F238E27FC236}">
                <a16:creationId xmlns:a16="http://schemas.microsoft.com/office/drawing/2014/main" xmlns="" id="{F8EFF660-1FF0-4968-A419-686353717FC4}"/>
              </a:ext>
            </a:extLst>
          </p:cNvPr>
          <p:cNvSpPr/>
          <p:nvPr/>
        </p:nvSpPr>
        <p:spPr>
          <a:xfrm>
            <a:off x="624161" y="1517450"/>
            <a:ext cx="4051170" cy="830997"/>
          </a:xfrm>
          <a:prstGeom prst="rect">
            <a:avLst/>
          </a:prstGeom>
          <a:solidFill>
            <a:schemeClr val="accent4">
              <a:lumMod val="75000"/>
            </a:schemeClr>
          </a:solidFill>
        </p:spPr>
        <p:txBody>
          <a:bodyPr wrap="square">
            <a:spAutoFit/>
          </a:bodyPr>
          <a:lstStyle/>
          <a:p>
            <a:r>
              <a:rPr lang="en-US" sz="2400" dirty="0"/>
              <a:t>Sustainable, attractive &amp; reusable</a:t>
            </a:r>
          </a:p>
        </p:txBody>
      </p:sp>
      <p:sp>
        <p:nvSpPr>
          <p:cNvPr id="3" name="Rectangle 2">
            <a:extLst>
              <a:ext uri="{FF2B5EF4-FFF2-40B4-BE49-F238E27FC236}">
                <a16:creationId xmlns:a16="http://schemas.microsoft.com/office/drawing/2014/main" xmlns="" id="{F15789CC-5017-46CD-B22F-8F81F8C1363C}"/>
              </a:ext>
            </a:extLst>
          </p:cNvPr>
          <p:cNvSpPr/>
          <p:nvPr/>
        </p:nvSpPr>
        <p:spPr>
          <a:xfrm>
            <a:off x="624160" y="2570671"/>
            <a:ext cx="4051169" cy="2031325"/>
          </a:xfrm>
          <a:prstGeom prst="rect">
            <a:avLst/>
          </a:prstGeom>
          <a:solidFill>
            <a:schemeClr val="accent2">
              <a:lumMod val="40000"/>
              <a:lumOff val="60000"/>
            </a:schemeClr>
          </a:solidFill>
        </p:spPr>
        <p:txBody>
          <a:bodyPr wrap="square">
            <a:spAutoFit/>
          </a:bodyPr>
          <a:lstStyle/>
          <a:p>
            <a:pPr marL="285750" indent="-285750">
              <a:buFont typeface="Wingdings" panose="05000000000000000000" pitchFamily="2" charset="2"/>
              <a:buChar char="§"/>
            </a:pPr>
            <a:r>
              <a:rPr lang="en-US" dirty="0">
                <a:solidFill>
                  <a:srgbClr val="2E2E2E"/>
                </a:solidFill>
                <a:latin typeface="Arial" panose="020B0604020202020204" pitchFamily="34" charset="0"/>
              </a:rPr>
              <a:t>Package must be attractive, exciting, soft, intriguing, or to evoke some other emotion. </a:t>
            </a:r>
          </a:p>
          <a:p>
            <a:pPr marL="285750" indent="-285750">
              <a:buFont typeface="Wingdings" panose="05000000000000000000" pitchFamily="2" charset="2"/>
              <a:buChar char="§"/>
            </a:pPr>
            <a:r>
              <a:rPr lang="en-US" dirty="0">
                <a:solidFill>
                  <a:srgbClr val="2E2E2E"/>
                </a:solidFill>
                <a:latin typeface="Arial" panose="020B0604020202020204" pitchFamily="34" charset="0"/>
              </a:rPr>
              <a:t>Normally bright colors, prominent carton displays &amp; other elements can acquire positive attention of consumers.</a:t>
            </a:r>
            <a:endParaRPr lang="en-IN" dirty="0"/>
          </a:p>
        </p:txBody>
      </p:sp>
    </p:spTree>
    <p:extLst>
      <p:ext uri="{BB962C8B-B14F-4D97-AF65-F5344CB8AC3E}">
        <p14:creationId xmlns:p14="http://schemas.microsoft.com/office/powerpoint/2010/main" val="915717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37548"/>
          </a:xfrm>
        </p:spPr>
        <p:txBody>
          <a:bodyPr>
            <a:normAutofit fontScale="90000"/>
          </a:bodyPr>
          <a:lstStyle/>
          <a:p>
            <a:r>
              <a:rPr lang="en-US" dirty="0"/>
              <a:t>Today Super Market Tends…</a:t>
            </a:r>
          </a:p>
        </p:txBody>
      </p:sp>
      <p:pic>
        <p:nvPicPr>
          <p:cNvPr id="3" name="Picture 2"/>
          <p:cNvPicPr>
            <a:picLocks noChangeAspect="1"/>
          </p:cNvPicPr>
          <p:nvPr/>
        </p:nvPicPr>
        <p:blipFill>
          <a:blip r:embed="rId2"/>
          <a:stretch>
            <a:fillRect/>
          </a:stretch>
        </p:blipFill>
        <p:spPr>
          <a:xfrm>
            <a:off x="4275169" y="2299612"/>
            <a:ext cx="2311878" cy="2311878"/>
          </a:xfrm>
          <a:prstGeom prst="rect">
            <a:avLst/>
          </a:prstGeom>
        </p:spPr>
      </p:pic>
      <p:pic>
        <p:nvPicPr>
          <p:cNvPr id="5" name="Picture 5" descr="Corrugated Floor Display Stand. Assembled from 12 pieces (11 pieces of flat cardboards &amp; 1 mini plastic hook). The pre-packed display fits into a master carton measured 31 x 13 x 12 in.:"/>
          <p:cNvPicPr>
            <a:picLocks noChangeAspect="1" noChangeArrowheads="1"/>
          </p:cNvPicPr>
          <p:nvPr/>
        </p:nvPicPr>
        <p:blipFill>
          <a:blip r:embed="rId3" cstate="print"/>
          <a:srcRect/>
          <a:stretch>
            <a:fillRect/>
          </a:stretch>
        </p:blipFill>
        <p:spPr bwMode="auto">
          <a:xfrm>
            <a:off x="8256194" y="2147977"/>
            <a:ext cx="1443490" cy="2760674"/>
          </a:xfrm>
          <a:prstGeom prst="rect">
            <a:avLst/>
          </a:prstGeom>
          <a:noFill/>
        </p:spPr>
      </p:pic>
      <p:pic>
        <p:nvPicPr>
          <p:cNvPr id="6" name="Picture 2" descr="Papercut Packaging | Clothing packaging, Shirt packaging ..."/>
          <p:cNvPicPr>
            <a:picLocks noChangeAspect="1" noChangeArrowheads="1"/>
          </p:cNvPicPr>
          <p:nvPr/>
        </p:nvPicPr>
        <p:blipFill>
          <a:blip r:embed="rId4" cstate="print"/>
          <a:srcRect/>
          <a:stretch>
            <a:fillRect/>
          </a:stretch>
        </p:blipFill>
        <p:spPr bwMode="auto">
          <a:xfrm>
            <a:off x="6413509" y="2299612"/>
            <a:ext cx="1842685" cy="2258775"/>
          </a:xfrm>
          <a:prstGeom prst="rect">
            <a:avLst/>
          </a:prstGeom>
          <a:noFill/>
        </p:spPr>
      </p:pic>
      <p:sp>
        <p:nvSpPr>
          <p:cNvPr id="7" name="Rectangle 6">
            <a:extLst>
              <a:ext uri="{FF2B5EF4-FFF2-40B4-BE49-F238E27FC236}">
                <a16:creationId xmlns:a16="http://schemas.microsoft.com/office/drawing/2014/main" xmlns="" id="{198220B4-92C3-4683-8ECE-FCEDDF21D802}"/>
              </a:ext>
            </a:extLst>
          </p:cNvPr>
          <p:cNvSpPr/>
          <p:nvPr/>
        </p:nvSpPr>
        <p:spPr>
          <a:xfrm>
            <a:off x="596581" y="2918609"/>
            <a:ext cx="3165172" cy="830997"/>
          </a:xfrm>
          <a:prstGeom prst="rect">
            <a:avLst/>
          </a:prstGeom>
          <a:solidFill>
            <a:schemeClr val="accent2">
              <a:lumMod val="40000"/>
              <a:lumOff val="60000"/>
            </a:schemeClr>
          </a:solidFill>
        </p:spPr>
        <p:txBody>
          <a:bodyPr wrap="square">
            <a:spAutoFit/>
          </a:bodyPr>
          <a:lstStyle/>
          <a:p>
            <a:r>
              <a:rPr lang="en-US" sz="2400" dirty="0"/>
              <a:t>Attractiveness during display</a:t>
            </a:r>
          </a:p>
        </p:txBody>
      </p:sp>
    </p:spTree>
    <p:extLst>
      <p:ext uri="{BB962C8B-B14F-4D97-AF65-F5344CB8AC3E}">
        <p14:creationId xmlns:p14="http://schemas.microsoft.com/office/powerpoint/2010/main" val="58277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494" y="218251"/>
            <a:ext cx="10515600" cy="830794"/>
          </a:xfrm>
        </p:spPr>
        <p:txBody>
          <a:bodyPr>
            <a:normAutofit/>
          </a:bodyPr>
          <a:lstStyle/>
          <a:p>
            <a:pPr>
              <a:lnSpc>
                <a:spcPct val="100000"/>
              </a:lnSpc>
            </a:pPr>
            <a:r>
              <a:rPr lang="en-US" sz="4000" dirty="0"/>
              <a:t>Consumer Packaging for Export of Apparel</a:t>
            </a:r>
            <a:endParaRPr lang="en-IN" sz="4000" dirty="0"/>
          </a:p>
        </p:txBody>
      </p:sp>
      <p:grpSp>
        <p:nvGrpSpPr>
          <p:cNvPr id="14" name="Group 13"/>
          <p:cNvGrpSpPr/>
          <p:nvPr/>
        </p:nvGrpSpPr>
        <p:grpSpPr>
          <a:xfrm>
            <a:off x="4960189" y="2139351"/>
            <a:ext cx="4977441" cy="2411782"/>
            <a:chOff x="222874" y="881822"/>
            <a:chExt cx="11389633" cy="5359801"/>
          </a:xfrm>
        </p:grpSpPr>
        <p:pic>
          <p:nvPicPr>
            <p:cNvPr id="4" name="Picture 6" descr="Custom Packaging for Clothing Line | Free Shipping Worldwide"/>
            <p:cNvPicPr>
              <a:picLocks noChangeAspect="1" noChangeArrowheads="1"/>
            </p:cNvPicPr>
            <p:nvPr/>
          </p:nvPicPr>
          <p:blipFill>
            <a:blip r:embed="rId2" cstate="print"/>
            <a:srcRect/>
            <a:stretch>
              <a:fillRect/>
            </a:stretch>
          </p:blipFill>
          <p:spPr bwMode="auto">
            <a:xfrm>
              <a:off x="450930" y="881822"/>
              <a:ext cx="3194613" cy="3194614"/>
            </a:xfrm>
            <a:prstGeom prst="rect">
              <a:avLst/>
            </a:prstGeom>
            <a:noFill/>
          </p:spPr>
        </p:pic>
        <p:pic>
          <p:nvPicPr>
            <p:cNvPr id="5" name="Picture 2" descr="Buy Removal Boxes Reading Wardrobe Boxes 508 x 457 x 1220mm ..."/>
            <p:cNvPicPr>
              <a:picLocks noChangeAspect="1" noChangeArrowheads="1"/>
            </p:cNvPicPr>
            <p:nvPr/>
          </p:nvPicPr>
          <p:blipFill>
            <a:blip r:embed="rId3" cstate="print"/>
            <a:srcRect/>
            <a:stretch>
              <a:fillRect/>
            </a:stretch>
          </p:blipFill>
          <p:spPr bwMode="auto">
            <a:xfrm>
              <a:off x="6535839" y="1149971"/>
              <a:ext cx="2926465" cy="2926465"/>
            </a:xfrm>
            <a:prstGeom prst="rect">
              <a:avLst/>
            </a:prstGeom>
            <a:noFill/>
          </p:spPr>
        </p:pic>
        <p:pic>
          <p:nvPicPr>
            <p:cNvPr id="6" name="Picture 4" descr="bhane. - the Brewhouse"/>
            <p:cNvPicPr>
              <a:picLocks noChangeAspect="1" noChangeArrowheads="1"/>
            </p:cNvPicPr>
            <p:nvPr/>
          </p:nvPicPr>
          <p:blipFill>
            <a:blip r:embed="rId4" cstate="print"/>
            <a:srcRect/>
            <a:stretch>
              <a:fillRect/>
            </a:stretch>
          </p:blipFill>
          <p:spPr bwMode="auto">
            <a:xfrm>
              <a:off x="3487838" y="1216268"/>
              <a:ext cx="2895600" cy="2413000"/>
            </a:xfrm>
            <a:prstGeom prst="rect">
              <a:avLst/>
            </a:prstGeom>
            <a:noFill/>
          </p:spPr>
        </p:pic>
        <p:pic>
          <p:nvPicPr>
            <p:cNvPr id="8" name="Picture 14" descr="Silhouette Design Store - View Design #164788: suit jacket box"/>
            <p:cNvPicPr>
              <a:picLocks noChangeAspect="1" noChangeArrowheads="1"/>
            </p:cNvPicPr>
            <p:nvPr/>
          </p:nvPicPr>
          <p:blipFill>
            <a:blip r:embed="rId5" cstate="print"/>
            <a:srcRect/>
            <a:stretch>
              <a:fillRect/>
            </a:stretch>
          </p:blipFill>
          <p:spPr bwMode="auto">
            <a:xfrm>
              <a:off x="6710545" y="4008819"/>
              <a:ext cx="2143125" cy="2143125"/>
            </a:xfrm>
            <a:prstGeom prst="rect">
              <a:avLst/>
            </a:prstGeom>
            <a:noFill/>
          </p:spPr>
        </p:pic>
        <p:pic>
          <p:nvPicPr>
            <p:cNvPr id="9" name="Picture 12" descr="33 cool &amp; creative packaging designs that keep it real - 99designs"/>
            <p:cNvPicPr>
              <a:picLocks noChangeAspect="1" noChangeArrowheads="1"/>
            </p:cNvPicPr>
            <p:nvPr/>
          </p:nvPicPr>
          <p:blipFill>
            <a:blip r:embed="rId6" cstate="print"/>
            <a:srcRect/>
            <a:stretch>
              <a:fillRect/>
            </a:stretch>
          </p:blipFill>
          <p:spPr bwMode="auto">
            <a:xfrm>
              <a:off x="3493083" y="3554243"/>
              <a:ext cx="2687379" cy="2687380"/>
            </a:xfrm>
            <a:prstGeom prst="rect">
              <a:avLst/>
            </a:prstGeom>
            <a:noFill/>
          </p:spPr>
        </p:pic>
        <p:pic>
          <p:nvPicPr>
            <p:cNvPr id="10" name="Picture 10" descr="RLC Graphic Design (rlcgrd) on Pinterest"/>
            <p:cNvPicPr>
              <a:picLocks noChangeAspect="1" noChangeArrowheads="1"/>
            </p:cNvPicPr>
            <p:nvPr/>
          </p:nvPicPr>
          <p:blipFill>
            <a:blip r:embed="rId7" cstate="print"/>
            <a:srcRect/>
            <a:stretch>
              <a:fillRect/>
            </a:stretch>
          </p:blipFill>
          <p:spPr bwMode="auto">
            <a:xfrm>
              <a:off x="9637010" y="1428445"/>
              <a:ext cx="1975497" cy="3988505"/>
            </a:xfrm>
            <a:prstGeom prst="rect">
              <a:avLst/>
            </a:prstGeom>
            <a:noFill/>
          </p:spPr>
        </p:pic>
        <p:pic>
          <p:nvPicPr>
            <p:cNvPr id="11" name="Picture 8" descr="28 Modern Packaging Design Examples for Inspiration | Packing ..."/>
            <p:cNvPicPr>
              <a:picLocks noChangeAspect="1" noChangeArrowheads="1"/>
            </p:cNvPicPr>
            <p:nvPr/>
          </p:nvPicPr>
          <p:blipFill>
            <a:blip r:embed="rId8" cstate="print"/>
            <a:srcRect/>
            <a:stretch>
              <a:fillRect/>
            </a:stretch>
          </p:blipFill>
          <p:spPr bwMode="auto">
            <a:xfrm>
              <a:off x="222874" y="3616788"/>
              <a:ext cx="3048000" cy="2517649"/>
            </a:xfrm>
            <a:prstGeom prst="rect">
              <a:avLst/>
            </a:prstGeom>
            <a:noFill/>
          </p:spPr>
        </p:pic>
      </p:grpSp>
      <p:sp>
        <p:nvSpPr>
          <p:cNvPr id="12" name="Rectangle 11">
            <a:extLst>
              <a:ext uri="{FF2B5EF4-FFF2-40B4-BE49-F238E27FC236}">
                <a16:creationId xmlns:a16="http://schemas.microsoft.com/office/drawing/2014/main" xmlns="" id="{A6CEE0BB-73F0-4BDA-86BF-6E47FCEFE07F}"/>
              </a:ext>
            </a:extLst>
          </p:cNvPr>
          <p:cNvSpPr/>
          <p:nvPr/>
        </p:nvSpPr>
        <p:spPr>
          <a:xfrm>
            <a:off x="617971" y="2242809"/>
            <a:ext cx="4353179" cy="2308324"/>
          </a:xfrm>
          <a:prstGeom prst="rect">
            <a:avLst/>
          </a:prstGeom>
          <a:solidFill>
            <a:schemeClr val="accent2">
              <a:lumMod val="40000"/>
              <a:lumOff val="60000"/>
            </a:schemeClr>
          </a:solidFill>
        </p:spPr>
        <p:txBody>
          <a:bodyPr wrap="square">
            <a:spAutoFit/>
          </a:bodyPr>
          <a:lstStyle/>
          <a:p>
            <a:r>
              <a:rPr lang="en-US" sz="2400" dirty="0"/>
              <a:t>Without folding it should be transportable</a:t>
            </a:r>
          </a:p>
          <a:p>
            <a:r>
              <a:rPr lang="en-US" sz="2400" dirty="0"/>
              <a:t>Reusable</a:t>
            </a:r>
          </a:p>
          <a:p>
            <a:r>
              <a:rPr lang="en-US" sz="2400" dirty="0"/>
              <a:t>Premium &amp; uniqueness look</a:t>
            </a:r>
          </a:p>
          <a:p>
            <a:r>
              <a:rPr lang="en-US" sz="2400" dirty="0"/>
              <a:t>Must depict what the products inside; by graphic or design itself</a:t>
            </a:r>
          </a:p>
        </p:txBody>
      </p:sp>
    </p:spTree>
    <p:extLst>
      <p:ext uri="{BB962C8B-B14F-4D97-AF65-F5344CB8AC3E}">
        <p14:creationId xmlns:p14="http://schemas.microsoft.com/office/powerpoint/2010/main" val="1581885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746"/>
            <a:ext cx="10515600" cy="1039270"/>
          </a:xfrm>
        </p:spPr>
        <p:txBody>
          <a:bodyPr>
            <a:normAutofit fontScale="90000"/>
          </a:bodyPr>
          <a:lstStyle/>
          <a:p>
            <a:pPr>
              <a:lnSpc>
                <a:spcPct val="100000"/>
              </a:lnSpc>
            </a:pPr>
            <a:r>
              <a:rPr lang="en-US" dirty="0"/>
              <a:t>Challenges Facing by the apparel / Textile Industry</a:t>
            </a:r>
            <a:endParaRPr lang="en-IN" dirty="0"/>
          </a:p>
        </p:txBody>
      </p:sp>
      <p:sp>
        <p:nvSpPr>
          <p:cNvPr id="3" name="Content Placeholder 2"/>
          <p:cNvSpPr>
            <a:spLocks noGrp="1"/>
          </p:cNvSpPr>
          <p:nvPr>
            <p:ph idx="1"/>
          </p:nvPr>
        </p:nvSpPr>
        <p:spPr>
          <a:xfrm>
            <a:off x="838200" y="1228165"/>
            <a:ext cx="10515600" cy="4827578"/>
          </a:xfrm>
        </p:spPr>
        <p:txBody>
          <a:bodyPr/>
          <a:lstStyle/>
          <a:p>
            <a:r>
              <a:rPr lang="en-IN" dirty="0"/>
              <a:t>Rise of Consumerism:</a:t>
            </a:r>
          </a:p>
          <a:p>
            <a:pPr lvl="1"/>
            <a:r>
              <a:rPr lang="en-IN" dirty="0"/>
              <a:t>Consumers today have become all powerful and with innumerable options coupled with swiftly changing fashion trends, it has become exhausting for retailers to keep pace and forge ahead of their competitors.</a:t>
            </a:r>
          </a:p>
          <a:p>
            <a:r>
              <a:rPr lang="en-IN" dirty="0"/>
              <a:t>E -Commerce Effect</a:t>
            </a:r>
          </a:p>
          <a:p>
            <a:pPr lvl="1"/>
            <a:r>
              <a:rPr lang="en-IN" dirty="0"/>
              <a:t>Digital revolution has reshuffled the age old business model of buying and selling. </a:t>
            </a:r>
          </a:p>
          <a:p>
            <a:pPr lvl="1"/>
            <a:r>
              <a:rPr lang="en-IN" dirty="0"/>
              <a:t>Brick and Mortar shopping has become a thing of the past &amp; brands like Amazon has taken over the virtual marketplace by offering a gamut of products and premium delivery service. </a:t>
            </a:r>
          </a:p>
          <a:p>
            <a:pPr lvl="1"/>
            <a:r>
              <a:rPr lang="en-IN" dirty="0"/>
              <a:t>In turn, consumers expect a similar hassle free shopping experience with every seller. </a:t>
            </a:r>
          </a:p>
          <a:p>
            <a:pPr lvl="1"/>
            <a:r>
              <a:rPr lang="en-US" dirty="0"/>
              <a:t>N</a:t>
            </a:r>
            <a:r>
              <a:rPr lang="en-IN" dirty="0"/>
              <a:t>ewer design challenge</a:t>
            </a:r>
          </a:p>
        </p:txBody>
      </p:sp>
    </p:spTree>
    <p:extLst>
      <p:ext uri="{BB962C8B-B14F-4D97-AF65-F5344CB8AC3E}">
        <p14:creationId xmlns:p14="http://schemas.microsoft.com/office/powerpoint/2010/main" val="1846945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667227-FAB2-4B4D-A700-4F29337457E7}"/>
              </a:ext>
            </a:extLst>
          </p:cNvPr>
          <p:cNvSpPr>
            <a:spLocks noGrp="1"/>
          </p:cNvSpPr>
          <p:nvPr>
            <p:ph type="title"/>
          </p:nvPr>
        </p:nvSpPr>
        <p:spPr/>
        <p:txBody>
          <a:bodyPr>
            <a:normAutofit fontScale="90000"/>
          </a:bodyPr>
          <a:lstStyle/>
          <a:p>
            <a:r>
              <a:rPr lang="en-US" dirty="0"/>
              <a:t>Innovative Packaging for Apparel </a:t>
            </a:r>
            <a:endParaRPr lang="en-IN" dirty="0"/>
          </a:p>
        </p:txBody>
      </p:sp>
      <p:sp>
        <p:nvSpPr>
          <p:cNvPr id="3" name="Content Placeholder 2">
            <a:extLst>
              <a:ext uri="{FF2B5EF4-FFF2-40B4-BE49-F238E27FC236}">
                <a16:creationId xmlns:a16="http://schemas.microsoft.com/office/drawing/2014/main" xmlns="" id="{60F876A6-DC74-4948-934A-B874FC269AF2}"/>
              </a:ext>
            </a:extLst>
          </p:cNvPr>
          <p:cNvSpPr>
            <a:spLocks noGrp="1"/>
          </p:cNvSpPr>
          <p:nvPr>
            <p:ph idx="1"/>
          </p:nvPr>
        </p:nvSpPr>
        <p:spPr>
          <a:xfrm>
            <a:off x="838200" y="1166172"/>
            <a:ext cx="9064925" cy="4725669"/>
          </a:xfrm>
        </p:spPr>
        <p:txBody>
          <a:bodyPr>
            <a:noAutofit/>
          </a:bodyPr>
          <a:lstStyle/>
          <a:p>
            <a:pPr fontAlgn="base">
              <a:buFont typeface="Wingdings" panose="05000000000000000000" pitchFamily="2" charset="2"/>
              <a:buChar char="§"/>
            </a:pPr>
            <a:r>
              <a:rPr lang="en-US" sz="1600" b="0" dirty="0">
                <a:solidFill>
                  <a:srgbClr val="0000CC"/>
                </a:solidFill>
              </a:rPr>
              <a:t>Anti Fungal/Anti Microbial Packaging/ Sterilize Packaging </a:t>
            </a:r>
          </a:p>
          <a:p>
            <a:pPr fontAlgn="base">
              <a:buFont typeface="Wingdings" panose="05000000000000000000" pitchFamily="2" charset="2"/>
              <a:buChar char="§"/>
            </a:pPr>
            <a:r>
              <a:rPr lang="en-US" sz="1600" b="0" dirty="0">
                <a:solidFill>
                  <a:srgbClr val="0000CC"/>
                </a:solidFill>
              </a:rPr>
              <a:t>Ecofriendly Biodegradable  Packaging</a:t>
            </a:r>
          </a:p>
          <a:p>
            <a:pPr fontAlgn="base">
              <a:buFont typeface="Wingdings" panose="05000000000000000000" pitchFamily="2" charset="2"/>
              <a:buChar char="§"/>
            </a:pPr>
            <a:r>
              <a:rPr lang="en-US" sz="1600" b="0" dirty="0">
                <a:solidFill>
                  <a:srgbClr val="0000CC"/>
                </a:solidFill>
              </a:rPr>
              <a:t> Innovation for self-seal bags or bubble bags with  jiffy envelopes</a:t>
            </a:r>
          </a:p>
          <a:p>
            <a:pPr fontAlgn="base">
              <a:buFont typeface="Wingdings" panose="05000000000000000000" pitchFamily="2" charset="2"/>
              <a:buChar char="§"/>
            </a:pPr>
            <a:r>
              <a:rPr lang="en-US" sz="1600" b="0" dirty="0">
                <a:solidFill>
                  <a:srgbClr val="0000CC"/>
                </a:solidFill>
              </a:rPr>
              <a:t>Innovative Ziploc bag is also a good option.</a:t>
            </a:r>
          </a:p>
          <a:p>
            <a:pPr fontAlgn="base">
              <a:buFont typeface="Wingdings" panose="05000000000000000000" pitchFamily="2" charset="2"/>
              <a:buChar char="§"/>
            </a:pPr>
            <a:r>
              <a:rPr lang="en-US" sz="1600" b="0" dirty="0">
                <a:solidFill>
                  <a:srgbClr val="0000CC"/>
                </a:solidFill>
              </a:rPr>
              <a:t>Moisture and tear resistant Packaging</a:t>
            </a:r>
          </a:p>
          <a:p>
            <a:pPr fontAlgn="base">
              <a:buFont typeface="Wingdings" panose="05000000000000000000" pitchFamily="2" charset="2"/>
              <a:buChar char="§"/>
            </a:pPr>
            <a:r>
              <a:rPr lang="en-US" sz="1600" b="0" dirty="0">
                <a:solidFill>
                  <a:srgbClr val="0000CC"/>
                </a:solidFill>
              </a:rPr>
              <a:t> Protect aging UV light- </a:t>
            </a:r>
          </a:p>
          <a:p>
            <a:pPr fontAlgn="base">
              <a:buFont typeface="Wingdings" panose="05000000000000000000" pitchFamily="2" charset="2"/>
              <a:buChar char="§"/>
            </a:pPr>
            <a:r>
              <a:rPr lang="en-US" sz="1600" b="0" dirty="0">
                <a:solidFill>
                  <a:srgbClr val="0000CC"/>
                </a:solidFill>
              </a:rPr>
              <a:t>Intelligent Tagging with Tracking and Tracing   feature</a:t>
            </a:r>
          </a:p>
          <a:p>
            <a:pPr fontAlgn="base">
              <a:buFont typeface="Wingdings" panose="05000000000000000000" pitchFamily="2" charset="2"/>
              <a:buChar char="§"/>
            </a:pPr>
            <a:r>
              <a:rPr lang="en-US" sz="1600" b="0" dirty="0">
                <a:solidFill>
                  <a:srgbClr val="0000CC"/>
                </a:solidFill>
              </a:rPr>
              <a:t>Label with customers address and a personalized message in the POD jacket of your courier bag.</a:t>
            </a:r>
          </a:p>
          <a:p>
            <a:pPr fontAlgn="base">
              <a:buFont typeface="Wingdings" panose="05000000000000000000" pitchFamily="2" charset="2"/>
              <a:buChar char="§"/>
            </a:pPr>
            <a:r>
              <a:rPr lang="en-US" sz="1600" b="0" dirty="0">
                <a:solidFill>
                  <a:srgbClr val="0000CC"/>
                </a:solidFill>
              </a:rPr>
              <a:t>Composite Packaging, Green Packaging- Organic Packaging</a:t>
            </a:r>
          </a:p>
          <a:p>
            <a:pPr fontAlgn="base"/>
            <a:r>
              <a:rPr lang="en-US" sz="1600" b="0" dirty="0">
                <a:solidFill>
                  <a:srgbClr val="0000CC"/>
                </a:solidFill>
              </a:rPr>
              <a:t>Customized packaging – personal touch</a:t>
            </a:r>
          </a:p>
          <a:p>
            <a:pPr fontAlgn="base"/>
            <a:r>
              <a:rPr lang="en-US" sz="1600" b="0" dirty="0">
                <a:solidFill>
                  <a:srgbClr val="0000CC"/>
                </a:solidFill>
              </a:rPr>
              <a:t>Using fragrance will add surprise for your customers.</a:t>
            </a:r>
          </a:p>
          <a:p>
            <a:pPr fontAlgn="base"/>
            <a:r>
              <a:rPr lang="en-US" sz="1600" b="0" dirty="0">
                <a:solidFill>
                  <a:srgbClr val="0000CC"/>
                </a:solidFill>
              </a:rPr>
              <a:t>Add a personal or handwritten thank you note with the product to elevate the shopping experience.</a:t>
            </a:r>
          </a:p>
          <a:p>
            <a:pPr fontAlgn="base"/>
            <a:r>
              <a:rPr lang="en-US" sz="1600" b="0" dirty="0">
                <a:solidFill>
                  <a:srgbClr val="0000CC"/>
                </a:solidFill>
              </a:rPr>
              <a:t>Choose colourful packaging that suits your brand and creates an impact so that you can earn some brownie points over your competitors use using 3-D printing for better feeling</a:t>
            </a:r>
          </a:p>
          <a:p>
            <a:pPr fontAlgn="base">
              <a:buFont typeface="Wingdings" panose="05000000000000000000" pitchFamily="2" charset="2"/>
              <a:buChar char="§"/>
            </a:pPr>
            <a:endParaRPr lang="en-US" sz="1600" b="0" dirty="0">
              <a:solidFill>
                <a:srgbClr val="0000CC"/>
              </a:solidFill>
            </a:endParaRPr>
          </a:p>
          <a:p>
            <a:pPr marL="0" indent="0" fontAlgn="base">
              <a:buNone/>
            </a:pPr>
            <a:endParaRPr lang="en-US" sz="1600" b="0" dirty="0">
              <a:solidFill>
                <a:srgbClr val="0000CC"/>
              </a:solidFill>
            </a:endParaRPr>
          </a:p>
          <a:p>
            <a:endParaRPr lang="en-IN" sz="1600" b="0" dirty="0">
              <a:solidFill>
                <a:srgbClr val="0000CC"/>
              </a:solidFill>
            </a:endParaRPr>
          </a:p>
        </p:txBody>
      </p:sp>
    </p:spTree>
    <p:extLst>
      <p:ext uri="{BB962C8B-B14F-4D97-AF65-F5344CB8AC3E}">
        <p14:creationId xmlns:p14="http://schemas.microsoft.com/office/powerpoint/2010/main" val="1127429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746"/>
            <a:ext cx="10515600" cy="1039270"/>
          </a:xfrm>
        </p:spPr>
        <p:txBody>
          <a:bodyPr>
            <a:normAutofit fontScale="90000"/>
          </a:bodyPr>
          <a:lstStyle/>
          <a:p>
            <a:pPr>
              <a:lnSpc>
                <a:spcPct val="100000"/>
              </a:lnSpc>
            </a:pPr>
            <a:r>
              <a:rPr lang="en-US" dirty="0"/>
              <a:t>Challenges Facing by the apparel / Textile Industry</a:t>
            </a:r>
            <a:endParaRPr lang="en-IN" dirty="0"/>
          </a:p>
        </p:txBody>
      </p:sp>
      <p:sp>
        <p:nvSpPr>
          <p:cNvPr id="3" name="Content Placeholder 2"/>
          <p:cNvSpPr>
            <a:spLocks noGrp="1"/>
          </p:cNvSpPr>
          <p:nvPr>
            <p:ph idx="1"/>
          </p:nvPr>
        </p:nvSpPr>
        <p:spPr>
          <a:xfrm>
            <a:off x="838200" y="1228165"/>
            <a:ext cx="10515600" cy="4706809"/>
          </a:xfrm>
        </p:spPr>
        <p:txBody>
          <a:bodyPr>
            <a:normAutofit/>
          </a:bodyPr>
          <a:lstStyle/>
          <a:p>
            <a:pPr marL="0" indent="0">
              <a:lnSpc>
                <a:spcPct val="150000"/>
              </a:lnSpc>
              <a:buNone/>
            </a:pPr>
            <a:r>
              <a:rPr lang="en-IN" dirty="0"/>
              <a:t>Inventory Management:</a:t>
            </a:r>
          </a:p>
          <a:p>
            <a:pPr marL="457200" lvl="1" indent="0">
              <a:lnSpc>
                <a:spcPct val="150000"/>
              </a:lnSpc>
              <a:buNone/>
            </a:pPr>
            <a:r>
              <a:rPr lang="en-US" dirty="0"/>
              <a:t>Inventory management is another challenge that the apparel industry encounters. </a:t>
            </a:r>
          </a:p>
          <a:p>
            <a:pPr marL="457200" lvl="1" indent="0">
              <a:lnSpc>
                <a:spcPct val="150000"/>
              </a:lnSpc>
              <a:buNone/>
            </a:pPr>
            <a:r>
              <a:rPr lang="en-US" dirty="0"/>
              <a:t>Quick changes in fashion trends lead to changes in product branding and even packaging of the product has to be reassessed. </a:t>
            </a:r>
          </a:p>
          <a:p>
            <a:pPr marL="457200" lvl="1" indent="0">
              <a:lnSpc>
                <a:spcPct val="150000"/>
              </a:lnSpc>
              <a:buNone/>
            </a:pPr>
            <a:r>
              <a:rPr lang="en-US" dirty="0"/>
              <a:t>Thus, apparel packaging is a phenomenon which is there and is there to stay. If you want customer retention, you need to study the various packaging options available.</a:t>
            </a:r>
          </a:p>
          <a:p>
            <a:pPr marL="457200" lvl="1" indent="0">
              <a:buNone/>
            </a:pPr>
            <a:endParaRPr lang="en-IN" dirty="0"/>
          </a:p>
        </p:txBody>
      </p:sp>
    </p:spTree>
    <p:extLst>
      <p:ext uri="{BB962C8B-B14F-4D97-AF65-F5344CB8AC3E}">
        <p14:creationId xmlns:p14="http://schemas.microsoft.com/office/powerpoint/2010/main" val="4117304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Need for Innovative Packaging</a:t>
            </a:r>
          </a:p>
        </p:txBody>
      </p:sp>
      <p:pic>
        <p:nvPicPr>
          <p:cNvPr id="4" name="Picture 12" descr="55 Creative Packaging Designs To Help You Shop"/>
          <p:cNvPicPr>
            <a:picLocks noChangeAspect="1" noChangeArrowheads="1"/>
          </p:cNvPicPr>
          <p:nvPr/>
        </p:nvPicPr>
        <p:blipFill>
          <a:blip r:embed="rId2" cstate="print"/>
          <a:srcRect/>
          <a:stretch>
            <a:fillRect/>
          </a:stretch>
        </p:blipFill>
        <p:spPr bwMode="auto">
          <a:xfrm>
            <a:off x="8638597" y="1307939"/>
            <a:ext cx="2679019" cy="4727680"/>
          </a:xfrm>
          <a:prstGeom prst="rect">
            <a:avLst/>
          </a:prstGeom>
          <a:noFill/>
        </p:spPr>
      </p:pic>
      <p:pic>
        <p:nvPicPr>
          <p:cNvPr id="5" name="Picture 2" descr="Grottangeles on Packaging of the World - Creative Package Design Gallery"/>
          <p:cNvPicPr>
            <a:picLocks noChangeAspect="1" noChangeArrowheads="1"/>
          </p:cNvPicPr>
          <p:nvPr/>
        </p:nvPicPr>
        <p:blipFill>
          <a:blip r:embed="rId3" cstate="print"/>
          <a:srcRect/>
          <a:stretch>
            <a:fillRect/>
          </a:stretch>
        </p:blipFill>
        <p:spPr bwMode="auto">
          <a:xfrm>
            <a:off x="2581673" y="4051383"/>
            <a:ext cx="1434010" cy="2142091"/>
          </a:xfrm>
          <a:prstGeom prst="rect">
            <a:avLst/>
          </a:prstGeom>
          <a:noFill/>
        </p:spPr>
      </p:pic>
      <p:pic>
        <p:nvPicPr>
          <p:cNvPr id="6" name="Picture 4" descr="A collection of awesome examples showcasing brands that have got creative with T-shirt packaging design, making the most of everybody’s favourite garment"/>
          <p:cNvPicPr>
            <a:picLocks noChangeAspect="1" noChangeArrowheads="1"/>
          </p:cNvPicPr>
          <p:nvPr/>
        </p:nvPicPr>
        <p:blipFill>
          <a:blip r:embed="rId4" cstate="print"/>
          <a:srcRect/>
          <a:stretch>
            <a:fillRect/>
          </a:stretch>
        </p:blipFill>
        <p:spPr bwMode="auto">
          <a:xfrm>
            <a:off x="4562286" y="1307939"/>
            <a:ext cx="2435616" cy="2706240"/>
          </a:xfrm>
          <a:prstGeom prst="rect">
            <a:avLst/>
          </a:prstGeom>
          <a:noFill/>
        </p:spPr>
      </p:pic>
      <p:pic>
        <p:nvPicPr>
          <p:cNvPr id="7" name="Picture 8" descr="With the holiday season in full swing and Christmas just a few days away it  only seems appropriate to feature these festive and fun socks from Robot  Food, an agency from the UK."/>
          <p:cNvPicPr>
            <a:picLocks noChangeAspect="1" noChangeArrowheads="1"/>
          </p:cNvPicPr>
          <p:nvPr/>
        </p:nvPicPr>
        <p:blipFill>
          <a:blip r:embed="rId5" cstate="print"/>
          <a:srcRect/>
          <a:stretch>
            <a:fillRect/>
          </a:stretch>
        </p:blipFill>
        <p:spPr bwMode="auto">
          <a:xfrm>
            <a:off x="1463233" y="1307939"/>
            <a:ext cx="1835445" cy="2645201"/>
          </a:xfrm>
          <a:prstGeom prst="rect">
            <a:avLst/>
          </a:prstGeom>
          <a:noFill/>
        </p:spPr>
      </p:pic>
      <p:pic>
        <p:nvPicPr>
          <p:cNvPr id="8" name="Picture 10" descr="A collection of awesome examples showcasing brands that have got creative with T-shirt packaging design, making the most of everybody’s favourite garment"/>
          <p:cNvPicPr>
            <a:picLocks noChangeAspect="1" noChangeArrowheads="1"/>
          </p:cNvPicPr>
          <p:nvPr/>
        </p:nvPicPr>
        <p:blipFill>
          <a:blip r:embed="rId6" cstate="print"/>
          <a:srcRect/>
          <a:stretch>
            <a:fillRect/>
          </a:stretch>
        </p:blipFill>
        <p:spPr bwMode="auto">
          <a:xfrm>
            <a:off x="4919943" y="4051383"/>
            <a:ext cx="1720301" cy="2073184"/>
          </a:xfrm>
          <a:prstGeom prst="rect">
            <a:avLst/>
          </a:prstGeom>
          <a:noFill/>
        </p:spPr>
      </p:pic>
      <p:sp>
        <p:nvSpPr>
          <p:cNvPr id="3" name="Rectangle 2">
            <a:extLst>
              <a:ext uri="{FF2B5EF4-FFF2-40B4-BE49-F238E27FC236}">
                <a16:creationId xmlns:a16="http://schemas.microsoft.com/office/drawing/2014/main" xmlns="" id="{2FC7E4D8-0CBE-440A-8876-98757236CB45}"/>
              </a:ext>
            </a:extLst>
          </p:cNvPr>
          <p:cNvSpPr/>
          <p:nvPr/>
        </p:nvSpPr>
        <p:spPr>
          <a:xfrm>
            <a:off x="370087" y="896442"/>
            <a:ext cx="3797450" cy="369332"/>
          </a:xfrm>
          <a:prstGeom prst="rect">
            <a:avLst/>
          </a:prstGeom>
        </p:spPr>
        <p:txBody>
          <a:bodyPr wrap="none">
            <a:spAutoFit/>
          </a:bodyPr>
          <a:lstStyle/>
          <a:p>
            <a:r>
              <a:rPr lang="en-US" dirty="0"/>
              <a:t>How to Differentiated Apparel Product</a:t>
            </a:r>
            <a:endParaRPr lang="en-IN" dirty="0"/>
          </a:p>
        </p:txBody>
      </p:sp>
    </p:spTree>
    <p:extLst>
      <p:ext uri="{BB962C8B-B14F-4D97-AF65-F5344CB8AC3E}">
        <p14:creationId xmlns:p14="http://schemas.microsoft.com/office/powerpoint/2010/main" val="997904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325"/>
            <a:ext cx="10515600" cy="1167840"/>
          </a:xfrm>
        </p:spPr>
        <p:txBody>
          <a:bodyPr>
            <a:normAutofit fontScale="90000"/>
          </a:bodyPr>
          <a:lstStyle/>
          <a:p>
            <a:pPr>
              <a:lnSpc>
                <a:spcPct val="100000"/>
              </a:lnSpc>
            </a:pPr>
            <a:r>
              <a:rPr lang="en-US" dirty="0"/>
              <a:t>Garment Labelling Requirements </a:t>
            </a:r>
            <a:br>
              <a:rPr lang="en-US" dirty="0"/>
            </a:br>
            <a:r>
              <a:rPr lang="en-US" dirty="0"/>
              <a:t>for Apparel</a:t>
            </a:r>
            <a:endParaRPr lang="en-IN" dirty="0"/>
          </a:p>
        </p:txBody>
      </p:sp>
      <p:pic>
        <p:nvPicPr>
          <p:cNvPr id="4" name="Picture 2" descr="garment labelling"/>
          <p:cNvPicPr>
            <a:picLocks noChangeAspect="1" noChangeArrowheads="1"/>
          </p:cNvPicPr>
          <p:nvPr/>
        </p:nvPicPr>
        <p:blipFill>
          <a:blip r:embed="rId2" cstate="print"/>
          <a:srcRect/>
          <a:stretch>
            <a:fillRect/>
          </a:stretch>
        </p:blipFill>
        <p:spPr bwMode="auto">
          <a:xfrm>
            <a:off x="5903236" y="1759079"/>
            <a:ext cx="4453121" cy="3339841"/>
          </a:xfrm>
          <a:prstGeom prst="rect">
            <a:avLst/>
          </a:prstGeom>
          <a:noFill/>
        </p:spPr>
      </p:pic>
      <p:sp>
        <p:nvSpPr>
          <p:cNvPr id="5" name="Rectangle 4">
            <a:extLst>
              <a:ext uri="{FF2B5EF4-FFF2-40B4-BE49-F238E27FC236}">
                <a16:creationId xmlns:a16="http://schemas.microsoft.com/office/drawing/2014/main" xmlns="" id="{2813F97D-DAEF-42ED-A5AF-6CDD3849BAEE}"/>
              </a:ext>
            </a:extLst>
          </p:cNvPr>
          <p:cNvSpPr/>
          <p:nvPr/>
        </p:nvSpPr>
        <p:spPr>
          <a:xfrm>
            <a:off x="647339" y="4524799"/>
            <a:ext cx="4761423" cy="1477328"/>
          </a:xfrm>
          <a:prstGeom prst="rect">
            <a:avLst/>
          </a:prstGeom>
          <a:solidFill>
            <a:schemeClr val="accent2">
              <a:lumMod val="40000"/>
              <a:lumOff val="60000"/>
            </a:schemeClr>
          </a:solidFill>
        </p:spPr>
        <p:txBody>
          <a:bodyPr wrap="square">
            <a:spAutoFit/>
          </a:bodyPr>
          <a:lstStyle/>
          <a:p>
            <a:r>
              <a:rPr lang="en-US" dirty="0">
                <a:solidFill>
                  <a:srgbClr val="2E2E2E"/>
                </a:solidFill>
                <a:latin typeface="Arial" panose="020B0604020202020204" pitchFamily="34" charset="0"/>
              </a:rPr>
              <a:t>Among other important parameters, logos &amp; letters of the product should be sufficiently large enough to read and printed in the same style as that used in complementary print and advertisement.</a:t>
            </a:r>
            <a:endParaRPr lang="en-IN" dirty="0"/>
          </a:p>
        </p:txBody>
      </p:sp>
      <p:sp>
        <p:nvSpPr>
          <p:cNvPr id="6" name="Rectangle 5">
            <a:extLst>
              <a:ext uri="{FF2B5EF4-FFF2-40B4-BE49-F238E27FC236}">
                <a16:creationId xmlns:a16="http://schemas.microsoft.com/office/drawing/2014/main" xmlns="" id="{B02E6BF1-813E-4596-83B0-670EA287655C}"/>
              </a:ext>
            </a:extLst>
          </p:cNvPr>
          <p:cNvSpPr/>
          <p:nvPr/>
        </p:nvSpPr>
        <p:spPr>
          <a:xfrm>
            <a:off x="647339" y="1622396"/>
            <a:ext cx="4761423" cy="2677656"/>
          </a:xfrm>
          <a:prstGeom prst="rect">
            <a:avLst/>
          </a:prstGeom>
          <a:solidFill>
            <a:schemeClr val="accent6">
              <a:lumMod val="40000"/>
              <a:lumOff val="60000"/>
            </a:schemeClr>
          </a:solidFill>
        </p:spPr>
        <p:txBody>
          <a:bodyPr wrap="square">
            <a:spAutoFit/>
          </a:bodyPr>
          <a:lstStyle/>
          <a:p>
            <a:r>
              <a:rPr lang="en-US" sz="1400" dirty="0">
                <a:solidFill>
                  <a:srgbClr val="2E2E2E"/>
                </a:solidFill>
                <a:latin typeface="Arial" panose="020B0604020202020204" pitchFamily="34" charset="0"/>
              </a:rPr>
              <a:t>Labeling Information</a:t>
            </a:r>
          </a:p>
          <a:p>
            <a:r>
              <a:rPr lang="en-US" sz="1400" dirty="0">
                <a:solidFill>
                  <a:srgbClr val="2E2E2E"/>
                </a:solidFill>
                <a:latin typeface="Arial" panose="020B0604020202020204" pitchFamily="34" charset="0"/>
              </a:rPr>
              <a:t>Types of Carton Packing:</a:t>
            </a:r>
            <a:br>
              <a:rPr lang="en-US" sz="1400" dirty="0">
                <a:solidFill>
                  <a:srgbClr val="2E2E2E"/>
                </a:solidFill>
                <a:latin typeface="Arial" panose="020B0604020202020204" pitchFamily="34" charset="0"/>
              </a:rPr>
            </a:br>
            <a:r>
              <a:rPr lang="en-US" sz="1400" dirty="0">
                <a:solidFill>
                  <a:srgbClr val="2E2E2E"/>
                </a:solidFill>
                <a:latin typeface="Arial" panose="020B0604020202020204" pitchFamily="34" charset="0"/>
              </a:rPr>
              <a:t>Carton box number</a:t>
            </a:r>
          </a:p>
          <a:p>
            <a:pPr>
              <a:buFont typeface="Arial" panose="020B0604020202020204" pitchFamily="34" charset="0"/>
              <a:buChar char="•"/>
            </a:pPr>
            <a:r>
              <a:rPr lang="en-US" sz="1400" dirty="0">
                <a:solidFill>
                  <a:srgbClr val="2E2E2E"/>
                </a:solidFill>
                <a:latin typeface="Arial" panose="020B0604020202020204" pitchFamily="34" charset="0"/>
              </a:rPr>
              <a:t>Order number</a:t>
            </a:r>
          </a:p>
          <a:p>
            <a:pPr>
              <a:buFont typeface="Arial" panose="020B0604020202020204" pitchFamily="34" charset="0"/>
              <a:buChar char="•"/>
            </a:pPr>
            <a:r>
              <a:rPr lang="en-US" sz="1400" dirty="0">
                <a:solidFill>
                  <a:srgbClr val="2E2E2E"/>
                </a:solidFill>
                <a:latin typeface="Arial" panose="020B0604020202020204" pitchFamily="34" charset="0"/>
              </a:rPr>
              <a:t>Style, </a:t>
            </a:r>
            <a:r>
              <a:rPr lang="en-US" sz="1400" dirty="0" err="1">
                <a:solidFill>
                  <a:srgbClr val="2E2E2E"/>
                </a:solidFill>
                <a:latin typeface="Arial" panose="020B0604020202020204" pitchFamily="34" charset="0"/>
              </a:rPr>
              <a:t>colour</a:t>
            </a:r>
            <a:endParaRPr lang="en-US" sz="1400" dirty="0">
              <a:solidFill>
                <a:srgbClr val="2E2E2E"/>
              </a:solidFill>
              <a:latin typeface="Arial" panose="020B0604020202020204" pitchFamily="34" charset="0"/>
            </a:endParaRPr>
          </a:p>
          <a:p>
            <a:pPr>
              <a:buFont typeface="Arial" panose="020B0604020202020204" pitchFamily="34" charset="0"/>
              <a:buChar char="•"/>
            </a:pPr>
            <a:r>
              <a:rPr lang="en-US" sz="1400" dirty="0">
                <a:solidFill>
                  <a:srgbClr val="2E2E2E"/>
                </a:solidFill>
                <a:latin typeface="Arial" panose="020B0604020202020204" pitchFamily="34" charset="0"/>
              </a:rPr>
              <a:t>Number of pieces in each </a:t>
            </a:r>
            <a:r>
              <a:rPr lang="en-US" sz="1400" dirty="0" err="1">
                <a:solidFill>
                  <a:srgbClr val="2E2E2E"/>
                </a:solidFill>
                <a:latin typeface="Arial" panose="020B0604020202020204" pitchFamily="34" charset="0"/>
              </a:rPr>
              <a:t>colour</a:t>
            </a:r>
            <a:r>
              <a:rPr lang="en-US" sz="1400" dirty="0">
                <a:solidFill>
                  <a:srgbClr val="2E2E2E"/>
                </a:solidFill>
                <a:latin typeface="Arial" panose="020B0604020202020204" pitchFamily="34" charset="0"/>
              </a:rPr>
              <a:t> and style</a:t>
            </a:r>
          </a:p>
          <a:p>
            <a:pPr>
              <a:buFont typeface="Arial" panose="020B0604020202020204" pitchFamily="34" charset="0"/>
              <a:buChar char="•"/>
            </a:pPr>
            <a:r>
              <a:rPr lang="en-US" sz="1400" dirty="0">
                <a:solidFill>
                  <a:srgbClr val="2E2E2E"/>
                </a:solidFill>
                <a:latin typeface="Arial" panose="020B0604020202020204" pitchFamily="34" charset="0"/>
              </a:rPr>
              <a:t>Total number of pieces</a:t>
            </a:r>
          </a:p>
          <a:p>
            <a:pPr>
              <a:buFont typeface="Arial" panose="020B0604020202020204" pitchFamily="34" charset="0"/>
              <a:buChar char="•"/>
            </a:pPr>
            <a:r>
              <a:rPr lang="en-US" sz="1400" dirty="0">
                <a:solidFill>
                  <a:srgbClr val="2E2E2E"/>
                </a:solidFill>
                <a:latin typeface="Arial" panose="020B0604020202020204" pitchFamily="34" charset="0"/>
              </a:rPr>
              <a:t>From address and To address</a:t>
            </a:r>
          </a:p>
          <a:p>
            <a:pPr>
              <a:buFont typeface="Arial" panose="020B0604020202020204" pitchFamily="34" charset="0"/>
              <a:buChar char="•"/>
            </a:pPr>
            <a:r>
              <a:rPr lang="en-US" sz="1400" dirty="0">
                <a:solidFill>
                  <a:srgbClr val="2E2E2E"/>
                </a:solidFill>
                <a:latin typeface="Arial" panose="020B0604020202020204" pitchFamily="34" charset="0"/>
              </a:rPr>
              <a:t>Contact number</a:t>
            </a:r>
          </a:p>
          <a:p>
            <a:pPr>
              <a:buFont typeface="Arial" panose="020B0604020202020204" pitchFamily="34" charset="0"/>
              <a:buChar char="•"/>
            </a:pPr>
            <a:r>
              <a:rPr lang="en-US" sz="1400" dirty="0">
                <a:solidFill>
                  <a:srgbClr val="2E2E2E"/>
                </a:solidFill>
                <a:latin typeface="Arial" panose="020B0604020202020204" pitchFamily="34" charset="0"/>
              </a:rPr>
              <a:t> BAR Code</a:t>
            </a:r>
          </a:p>
          <a:p>
            <a:pPr>
              <a:buFont typeface="Arial" panose="020B0604020202020204" pitchFamily="34" charset="0"/>
              <a:buChar char="•"/>
            </a:pPr>
            <a:r>
              <a:rPr lang="en-US" sz="1400" dirty="0">
                <a:solidFill>
                  <a:srgbClr val="2E2E2E"/>
                </a:solidFill>
                <a:latin typeface="Arial" panose="020B0604020202020204" pitchFamily="34" charset="0"/>
              </a:rPr>
              <a:t>Net weight of the carton box</a:t>
            </a:r>
          </a:p>
          <a:p>
            <a:pPr>
              <a:buFont typeface="Arial" panose="020B0604020202020204" pitchFamily="34" charset="0"/>
              <a:buChar char="•"/>
            </a:pPr>
            <a:r>
              <a:rPr lang="en-US" sz="1400" dirty="0">
                <a:solidFill>
                  <a:srgbClr val="2E2E2E"/>
                </a:solidFill>
                <a:latin typeface="Arial" panose="020B0604020202020204" pitchFamily="34" charset="0"/>
              </a:rPr>
              <a:t>Symbols for use</a:t>
            </a:r>
          </a:p>
        </p:txBody>
      </p:sp>
    </p:spTree>
    <p:extLst>
      <p:ext uri="{BB962C8B-B14F-4D97-AF65-F5344CB8AC3E}">
        <p14:creationId xmlns:p14="http://schemas.microsoft.com/office/powerpoint/2010/main" val="3363373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707" y="1423686"/>
            <a:ext cx="7158486" cy="3910995"/>
          </a:xfrm>
        </p:spPr>
        <p:txBody>
          <a:bodyPr>
            <a:normAutofit/>
          </a:bodyPr>
          <a:lstStyle/>
          <a:p>
            <a:r>
              <a:rPr lang="en-US" dirty="0"/>
              <a:t>To ensure regulatory requirement such as (FTC)  to fulfill the compliance </a:t>
            </a:r>
          </a:p>
          <a:p>
            <a:r>
              <a:rPr lang="en-US" dirty="0"/>
              <a:t>Label establishes clothing &amp; brand identity, </a:t>
            </a:r>
          </a:p>
          <a:p>
            <a:r>
              <a:rPr lang="en-US" dirty="0"/>
              <a:t>Provide instructions that help the customer for its best care &amp; use</a:t>
            </a:r>
          </a:p>
          <a:p>
            <a:r>
              <a:rPr lang="en-US" dirty="0"/>
              <a:t>Certain independent organizations, such as the International Organization for Standardization (ISO), have their own labeling requirements that companies must follow if they wish to receive certification.</a:t>
            </a:r>
          </a:p>
          <a:p>
            <a:endParaRPr lang="en-IN" dirty="0"/>
          </a:p>
        </p:txBody>
      </p:sp>
      <p:sp>
        <p:nvSpPr>
          <p:cNvPr id="4" name="Title 1"/>
          <p:cNvSpPr>
            <a:spLocks noGrp="1"/>
          </p:cNvSpPr>
          <p:nvPr>
            <p:ph type="title"/>
          </p:nvPr>
        </p:nvSpPr>
        <p:spPr>
          <a:xfrm>
            <a:off x="691551" y="200663"/>
            <a:ext cx="10515600" cy="1027501"/>
          </a:xfrm>
        </p:spPr>
        <p:txBody>
          <a:bodyPr>
            <a:noAutofit/>
          </a:bodyPr>
          <a:lstStyle/>
          <a:p>
            <a:pPr>
              <a:lnSpc>
                <a:spcPct val="100000"/>
              </a:lnSpc>
            </a:pPr>
            <a:r>
              <a:rPr lang="en-US" sz="4000" dirty="0"/>
              <a:t>Garment Labelling Requirements </a:t>
            </a:r>
            <a:br>
              <a:rPr lang="en-US" sz="4000" dirty="0"/>
            </a:br>
            <a:r>
              <a:rPr lang="en-US" sz="4000" dirty="0"/>
              <a:t>for Apparel</a:t>
            </a:r>
            <a:endParaRPr lang="en-IN" sz="4000" dirty="0"/>
          </a:p>
        </p:txBody>
      </p:sp>
      <p:pic>
        <p:nvPicPr>
          <p:cNvPr id="5" name="Picture 2" descr="garment labelling 2"/>
          <p:cNvPicPr>
            <a:picLocks noChangeAspect="1" noChangeArrowheads="1"/>
          </p:cNvPicPr>
          <p:nvPr/>
        </p:nvPicPr>
        <p:blipFill rotWithShape="1">
          <a:blip r:embed="rId2" cstate="print"/>
          <a:srcRect r="53727"/>
          <a:stretch/>
        </p:blipFill>
        <p:spPr bwMode="auto">
          <a:xfrm>
            <a:off x="8248273" y="1521446"/>
            <a:ext cx="2589240" cy="3715474"/>
          </a:xfrm>
          <a:prstGeom prst="rect">
            <a:avLst/>
          </a:prstGeom>
          <a:noFill/>
        </p:spPr>
      </p:pic>
    </p:spTree>
    <p:extLst>
      <p:ext uri="{BB962C8B-B14F-4D97-AF65-F5344CB8AC3E}">
        <p14:creationId xmlns:p14="http://schemas.microsoft.com/office/powerpoint/2010/main" val="2248943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xmlns="" id="{828DA680-901B-4E61-81EF-B07707CD7EE5}"/>
              </a:ext>
            </a:extLst>
          </p:cNvPr>
          <p:cNvSpPr>
            <a:spLocks noGrp="1"/>
          </p:cNvSpPr>
          <p:nvPr>
            <p:ph type="title"/>
          </p:nvPr>
        </p:nvSpPr>
        <p:spPr>
          <a:xfrm>
            <a:off x="2034307" y="249216"/>
            <a:ext cx="8123386" cy="753666"/>
          </a:xfrm>
        </p:spPr>
        <p:txBody>
          <a:bodyPr>
            <a:noAutofit/>
          </a:bodyPr>
          <a:lstStyle/>
          <a:p>
            <a:r>
              <a:rPr lang="en-US" altLang="en-US" sz="3200" b="1" dirty="0">
                <a:solidFill>
                  <a:srgbClr val="0000CC"/>
                </a:solidFill>
              </a:rPr>
              <a:t>ROLE OF IIP FOR PROMOTION OF PACKAGING</a:t>
            </a:r>
          </a:p>
        </p:txBody>
      </p:sp>
      <p:sp>
        <p:nvSpPr>
          <p:cNvPr id="17411" name="Rectangle 3">
            <a:extLst>
              <a:ext uri="{FF2B5EF4-FFF2-40B4-BE49-F238E27FC236}">
                <a16:creationId xmlns:a16="http://schemas.microsoft.com/office/drawing/2014/main" xmlns="" id="{071902CA-267F-4D36-B534-E88898E1F39D}"/>
              </a:ext>
            </a:extLst>
          </p:cNvPr>
          <p:cNvSpPr>
            <a:spLocks noGrp="1" noChangeArrowheads="1"/>
          </p:cNvSpPr>
          <p:nvPr>
            <p:ph type="body" idx="1"/>
          </p:nvPr>
        </p:nvSpPr>
        <p:spPr>
          <a:xfrm>
            <a:off x="1051560" y="1280161"/>
            <a:ext cx="9729216" cy="4261104"/>
          </a:xfrm>
        </p:spPr>
        <p:txBody>
          <a:bodyPr>
            <a:noAutofit/>
          </a:bodyPr>
          <a:lstStyle/>
          <a:p>
            <a:pPr algn="just">
              <a:spcBef>
                <a:spcPts val="450"/>
              </a:spcBef>
              <a:spcAft>
                <a:spcPts val="450"/>
              </a:spcAft>
              <a:buFont typeface="Wingdings" panose="05000000000000000000" pitchFamily="2" charset="2"/>
              <a:buChar char="§"/>
              <a:defRPr/>
            </a:pPr>
            <a:r>
              <a:rPr lang="en-US" sz="2400" b="1" dirty="0">
                <a:solidFill>
                  <a:srgbClr val="080808"/>
                </a:solidFill>
              </a:rPr>
              <a:t>Development  of domestic packaging standards: </a:t>
            </a:r>
            <a:r>
              <a:rPr lang="en-US" sz="2400" dirty="0">
                <a:solidFill>
                  <a:srgbClr val="080808"/>
                </a:solidFill>
              </a:rPr>
              <a:t>IIP has formulated 46 standards for packaging of fresh vegetables &amp; fruits for NAVY. In addition, 11 packaging standards are being developed for Spices Board, </a:t>
            </a:r>
            <a:r>
              <a:rPr lang="en-US" sz="2400" dirty="0" err="1">
                <a:solidFill>
                  <a:srgbClr val="080808"/>
                </a:solidFill>
              </a:rPr>
              <a:t>DoNER</a:t>
            </a:r>
            <a:r>
              <a:rPr lang="en-US" sz="2400" dirty="0">
                <a:solidFill>
                  <a:srgbClr val="080808"/>
                </a:solidFill>
              </a:rPr>
              <a:t>, TRIFED &amp; IRCTC etc.</a:t>
            </a:r>
            <a:endParaRPr lang="en-US" sz="2400" dirty="0">
              <a:solidFill>
                <a:srgbClr val="080808"/>
              </a:solidFill>
              <a:effectLst>
                <a:outerShdw blurRad="38100" dist="38100" dir="2700000" algn="tl">
                  <a:srgbClr val="000000"/>
                </a:outerShdw>
              </a:effectLst>
            </a:endParaRPr>
          </a:p>
          <a:p>
            <a:pPr algn="just">
              <a:spcBef>
                <a:spcPts val="450"/>
              </a:spcBef>
              <a:spcAft>
                <a:spcPts val="450"/>
              </a:spcAft>
              <a:buFont typeface="Wingdings" panose="05000000000000000000" pitchFamily="2" charset="2"/>
              <a:buChar char="§"/>
              <a:defRPr/>
            </a:pPr>
            <a:r>
              <a:rPr lang="en-US" sz="2400" b="1" dirty="0">
                <a:solidFill>
                  <a:srgbClr val="080808"/>
                </a:solidFill>
              </a:rPr>
              <a:t>Formulation of  export packaging standards: </a:t>
            </a:r>
            <a:r>
              <a:rPr lang="en-US" sz="2400" dirty="0">
                <a:solidFill>
                  <a:srgbClr val="080808"/>
                </a:solidFill>
              </a:rPr>
              <a:t>Developed 21 export packaging standard for fruits &amp; vegetables for APEDA.</a:t>
            </a:r>
          </a:p>
          <a:p>
            <a:pPr algn="just">
              <a:spcBef>
                <a:spcPts val="450"/>
              </a:spcBef>
              <a:spcAft>
                <a:spcPts val="450"/>
              </a:spcAft>
              <a:buFont typeface="Wingdings" panose="05000000000000000000" pitchFamily="2" charset="2"/>
              <a:buChar char="§"/>
              <a:defRPr/>
            </a:pPr>
            <a:r>
              <a:rPr lang="en-US" sz="2400" b="1" dirty="0">
                <a:solidFill>
                  <a:srgbClr val="080808"/>
                </a:solidFill>
              </a:rPr>
              <a:t>Development of package design: </a:t>
            </a:r>
            <a:r>
              <a:rPr lang="en-US" sz="2400" dirty="0">
                <a:solidFill>
                  <a:srgbClr val="080808"/>
                </a:solidFill>
              </a:rPr>
              <a:t>Developed package designs for enhancing the shelf life for 4 ethnic foods like, </a:t>
            </a:r>
            <a:r>
              <a:rPr lang="en-US" sz="2400" dirty="0" err="1">
                <a:solidFill>
                  <a:srgbClr val="080808"/>
                </a:solidFill>
              </a:rPr>
              <a:t>Kasundi</a:t>
            </a:r>
            <a:r>
              <a:rPr lang="en-US" sz="2400" dirty="0">
                <a:solidFill>
                  <a:srgbClr val="080808"/>
                </a:solidFill>
              </a:rPr>
              <a:t>, Honey &amp; </a:t>
            </a:r>
            <a:r>
              <a:rPr lang="en-US" sz="2400" dirty="0" err="1">
                <a:solidFill>
                  <a:srgbClr val="080808"/>
                </a:solidFill>
              </a:rPr>
              <a:t>Jaynagar</a:t>
            </a:r>
            <a:r>
              <a:rPr lang="en-US" sz="2400" dirty="0">
                <a:solidFill>
                  <a:srgbClr val="080808"/>
                </a:solidFill>
              </a:rPr>
              <a:t> Moa etc.</a:t>
            </a:r>
          </a:p>
          <a:p>
            <a:pPr algn="just">
              <a:spcBef>
                <a:spcPts val="450"/>
              </a:spcBef>
              <a:spcAft>
                <a:spcPts val="450"/>
              </a:spcAft>
              <a:buFont typeface="Wingdings" panose="05000000000000000000" pitchFamily="2" charset="2"/>
              <a:buChar char="§"/>
              <a:defRPr/>
            </a:pPr>
            <a:r>
              <a:rPr lang="en-US" sz="2400" dirty="0">
                <a:solidFill>
                  <a:srgbClr val="080808"/>
                </a:solidFill>
              </a:rPr>
              <a:t>Over All  more than 150 packaging standards are being in recent times.</a:t>
            </a:r>
            <a:endParaRPr lang="en-US" sz="2400" dirty="0">
              <a:solidFill>
                <a:srgbClr val="080808"/>
              </a:solidFill>
              <a:effectLst>
                <a:outerShdw blurRad="38100" dist="38100" dir="2700000" algn="tl">
                  <a:srgbClr val="000000"/>
                </a:outerShdw>
              </a:effectLst>
            </a:endParaRPr>
          </a:p>
          <a:p>
            <a:pPr>
              <a:defRPr/>
            </a:pPr>
            <a:endParaRPr lang="en-US" sz="2400" dirty="0">
              <a:solidFill>
                <a:srgbClr val="080808"/>
              </a:solidFill>
              <a:effectLst>
                <a:outerShdw blurRad="38100" dist="38100" dir="2700000" algn="tl">
                  <a:srgbClr val="000000"/>
                </a:outerShdw>
              </a:effectLst>
            </a:endParaRPr>
          </a:p>
        </p:txBody>
      </p:sp>
      <p:sp>
        <p:nvSpPr>
          <p:cNvPr id="9220" name="Slide Number Placeholder 3">
            <a:extLst>
              <a:ext uri="{FF2B5EF4-FFF2-40B4-BE49-F238E27FC236}">
                <a16:creationId xmlns:a16="http://schemas.microsoft.com/office/drawing/2014/main" xmlns="" id="{D4D78E33-AD3F-4379-B59A-6CCA645A995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B051CA8D-3166-4499-8B88-491372076188}" type="slidenum">
              <a:rPr lang="en-US" altLang="en-US" sz="1050">
                <a:latin typeface="Times New Roman" panose="02020603050405020304" pitchFamily="18" charset="0"/>
              </a:rPr>
              <a:pPr>
                <a:spcBef>
                  <a:spcPct val="0"/>
                </a:spcBef>
                <a:buFontTx/>
                <a:buNone/>
              </a:pPr>
              <a:t>3</a:t>
            </a:fld>
            <a:endParaRPr lang="en-US" altLang="en-US" sz="1050">
              <a:latin typeface="Times New Roman" panose="02020603050405020304" pitchFamily="18" charset="0"/>
            </a:endParaRPr>
          </a:p>
        </p:txBody>
      </p:sp>
    </p:spTree>
    <p:extLst>
      <p:ext uri="{BB962C8B-B14F-4D97-AF65-F5344CB8AC3E}">
        <p14:creationId xmlns:p14="http://schemas.microsoft.com/office/powerpoint/2010/main" val="404778122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59659"/>
            <a:ext cx="8398397" cy="4199269"/>
          </a:xfrm>
        </p:spPr>
        <p:txBody>
          <a:bodyPr>
            <a:normAutofit/>
          </a:bodyPr>
          <a:lstStyle/>
          <a:p>
            <a:r>
              <a:rPr lang="en-US" dirty="0"/>
              <a:t>Provide Consumer protection : While the garment label requirements of different countries more less similar in that these regulations are all in place for consumer protection purposes </a:t>
            </a:r>
          </a:p>
          <a:p>
            <a:r>
              <a:rPr lang="en-US" dirty="0"/>
              <a:t>Customer Specification: customer requirements need mention internationally. </a:t>
            </a:r>
          </a:p>
          <a:p>
            <a:r>
              <a:rPr lang="en-US" dirty="0"/>
              <a:t>A simple tag "Made in the India" will help to navigate the complex legal framework surrounding garment care information</a:t>
            </a:r>
          </a:p>
          <a:p>
            <a:r>
              <a:rPr lang="en-US" dirty="0"/>
              <a:t>Labeling certainly help to transform brand name into a household name all across the globe.</a:t>
            </a:r>
          </a:p>
          <a:p>
            <a:endParaRPr lang="en-IN" dirty="0"/>
          </a:p>
        </p:txBody>
      </p:sp>
      <p:sp>
        <p:nvSpPr>
          <p:cNvPr id="4" name="Title 1"/>
          <p:cNvSpPr>
            <a:spLocks noGrp="1"/>
          </p:cNvSpPr>
          <p:nvPr>
            <p:ph type="title"/>
          </p:nvPr>
        </p:nvSpPr>
        <p:spPr>
          <a:xfrm>
            <a:off x="838200" y="60325"/>
            <a:ext cx="10515600" cy="1167840"/>
          </a:xfrm>
        </p:spPr>
        <p:txBody>
          <a:bodyPr>
            <a:normAutofit fontScale="90000"/>
          </a:bodyPr>
          <a:lstStyle/>
          <a:p>
            <a:pPr>
              <a:lnSpc>
                <a:spcPct val="100000"/>
              </a:lnSpc>
            </a:pPr>
            <a:r>
              <a:rPr lang="en-US" dirty="0"/>
              <a:t>Garment Labelling Requirements </a:t>
            </a:r>
            <a:br>
              <a:rPr lang="en-US" dirty="0"/>
            </a:br>
            <a:r>
              <a:rPr lang="en-US" dirty="0"/>
              <a:t>for Apparel</a:t>
            </a:r>
            <a:endParaRPr lang="en-IN" dirty="0"/>
          </a:p>
        </p:txBody>
      </p:sp>
      <p:pic>
        <p:nvPicPr>
          <p:cNvPr id="7" name="Picture 2" descr="garment labelling 2"/>
          <p:cNvPicPr>
            <a:picLocks noChangeAspect="1" noChangeArrowheads="1"/>
          </p:cNvPicPr>
          <p:nvPr/>
        </p:nvPicPr>
        <p:blipFill rotWithShape="1">
          <a:blip r:embed="rId2" cstate="print"/>
          <a:srcRect l="50990" r="6812"/>
          <a:stretch/>
        </p:blipFill>
        <p:spPr bwMode="auto">
          <a:xfrm>
            <a:off x="9627079" y="1838532"/>
            <a:ext cx="2021529" cy="3180936"/>
          </a:xfrm>
          <a:prstGeom prst="rect">
            <a:avLst/>
          </a:prstGeom>
          <a:noFill/>
        </p:spPr>
      </p:pic>
    </p:spTree>
    <p:extLst>
      <p:ext uri="{BB962C8B-B14F-4D97-AF65-F5344CB8AC3E}">
        <p14:creationId xmlns:p14="http://schemas.microsoft.com/office/powerpoint/2010/main" val="1201663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2841"/>
            <a:ext cx="10515600" cy="971661"/>
          </a:xfrm>
        </p:spPr>
        <p:txBody>
          <a:bodyPr>
            <a:normAutofit fontScale="90000"/>
          </a:bodyPr>
          <a:lstStyle/>
          <a:p>
            <a:pPr>
              <a:lnSpc>
                <a:spcPct val="100000"/>
              </a:lnSpc>
            </a:pPr>
            <a:r>
              <a:rPr lang="en-US" dirty="0"/>
              <a:t>Regulatory Bodies Oversee Garment Labeling</a:t>
            </a:r>
            <a:endParaRPr lang="en-IN" dirty="0"/>
          </a:p>
        </p:txBody>
      </p:sp>
      <p:sp>
        <p:nvSpPr>
          <p:cNvPr id="3" name="Content Placeholder 2"/>
          <p:cNvSpPr>
            <a:spLocks noGrp="1"/>
          </p:cNvSpPr>
          <p:nvPr>
            <p:ph idx="1"/>
          </p:nvPr>
        </p:nvSpPr>
        <p:spPr>
          <a:xfrm>
            <a:off x="838200" y="1668003"/>
            <a:ext cx="9487619" cy="2990261"/>
          </a:xfrm>
        </p:spPr>
        <p:txBody>
          <a:bodyPr>
            <a:normAutofit lnSpcReduction="10000"/>
          </a:bodyPr>
          <a:lstStyle/>
          <a:p>
            <a:pPr>
              <a:lnSpc>
                <a:spcPct val="150000"/>
              </a:lnSpc>
            </a:pPr>
            <a:r>
              <a:rPr lang="en-US" dirty="0"/>
              <a:t>The U.S. FTC and Customs &amp; Border Protection (CPB)  regulates the labeling requirements for textile &amp; apparel products</a:t>
            </a:r>
          </a:p>
          <a:p>
            <a:pPr>
              <a:lnSpc>
                <a:spcPct val="150000"/>
              </a:lnSpc>
            </a:pPr>
            <a:r>
              <a:rPr lang="en-US" dirty="0"/>
              <a:t>FTC ultimately handles the administration of care labeling rules, </a:t>
            </a:r>
          </a:p>
          <a:p>
            <a:pPr>
              <a:lnSpc>
                <a:spcPct val="150000"/>
              </a:lnSpc>
            </a:pPr>
            <a:r>
              <a:rPr lang="en-US" dirty="0"/>
              <a:t>CPB handles the control &amp; inspection of textile products entering the United States from other countries.</a:t>
            </a:r>
          </a:p>
          <a:p>
            <a:endParaRPr lang="en-US" dirty="0"/>
          </a:p>
        </p:txBody>
      </p:sp>
    </p:spTree>
    <p:extLst>
      <p:ext uri="{BB962C8B-B14F-4D97-AF65-F5344CB8AC3E}">
        <p14:creationId xmlns:p14="http://schemas.microsoft.com/office/powerpoint/2010/main" val="1189721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324"/>
            <a:ext cx="10515600" cy="1328637"/>
          </a:xfrm>
        </p:spPr>
        <p:txBody>
          <a:bodyPr>
            <a:normAutofit fontScale="90000"/>
          </a:bodyPr>
          <a:lstStyle/>
          <a:p>
            <a:pPr>
              <a:lnSpc>
                <a:spcPct val="100000"/>
              </a:lnSpc>
            </a:pPr>
            <a:r>
              <a:rPr lang="en-US" dirty="0"/>
              <a:t>Labelling Regulations and Requirements</a:t>
            </a:r>
            <a:endParaRPr lang="en-IN" dirty="0"/>
          </a:p>
        </p:txBody>
      </p:sp>
      <p:sp>
        <p:nvSpPr>
          <p:cNvPr id="3" name="Content Placeholder 2"/>
          <p:cNvSpPr>
            <a:spLocks noGrp="1"/>
          </p:cNvSpPr>
          <p:nvPr>
            <p:ph idx="1"/>
          </p:nvPr>
        </p:nvSpPr>
        <p:spPr>
          <a:xfrm>
            <a:off x="629855" y="1388961"/>
            <a:ext cx="11106874" cy="4788002"/>
          </a:xfrm>
        </p:spPr>
        <p:txBody>
          <a:bodyPr>
            <a:normAutofit fontScale="92500" lnSpcReduction="20000"/>
          </a:bodyPr>
          <a:lstStyle/>
          <a:p>
            <a:pPr>
              <a:lnSpc>
                <a:spcPct val="110000"/>
              </a:lnSpc>
            </a:pPr>
            <a:r>
              <a:rPr lang="en-US" dirty="0"/>
              <a:t>FTC and CPB regulates clothing label requirements to both domestic &amp; foreign textile manufacturers of U.S. These requirements are summarized as:</a:t>
            </a:r>
          </a:p>
          <a:p>
            <a:pPr lvl="1">
              <a:lnSpc>
                <a:spcPct val="110000"/>
              </a:lnSpc>
            </a:pPr>
            <a:r>
              <a:rPr lang="en-US" dirty="0"/>
              <a:t>Fiber Content</a:t>
            </a:r>
          </a:p>
          <a:p>
            <a:pPr lvl="1">
              <a:lnSpc>
                <a:spcPct val="110000"/>
              </a:lnSpc>
            </a:pPr>
            <a:r>
              <a:rPr lang="en-US" dirty="0"/>
              <a:t>Country of Origin</a:t>
            </a:r>
          </a:p>
          <a:p>
            <a:pPr lvl="1">
              <a:lnSpc>
                <a:spcPct val="110000"/>
              </a:lnSpc>
            </a:pPr>
            <a:r>
              <a:rPr lang="en-US" dirty="0"/>
              <a:t>Washing and Care Instructions</a:t>
            </a:r>
          </a:p>
          <a:p>
            <a:pPr lvl="1">
              <a:lnSpc>
                <a:spcPct val="110000"/>
              </a:lnSpc>
            </a:pPr>
            <a:r>
              <a:rPr lang="en-US" dirty="0"/>
              <a:t>Manufacturer Identification</a:t>
            </a:r>
          </a:p>
          <a:p>
            <a:pPr lvl="1">
              <a:lnSpc>
                <a:spcPct val="110000"/>
              </a:lnSpc>
            </a:pPr>
            <a:r>
              <a:rPr lang="en-US" dirty="0"/>
              <a:t>Label Placement</a:t>
            </a:r>
          </a:p>
          <a:p>
            <a:pPr>
              <a:lnSpc>
                <a:spcPct val="110000"/>
              </a:lnSpc>
            </a:pPr>
            <a:r>
              <a:rPr lang="en-US" dirty="0"/>
              <a:t>Labelling Regulations and Requirements in the UK</a:t>
            </a:r>
          </a:p>
          <a:p>
            <a:pPr lvl="1">
              <a:lnSpc>
                <a:spcPct val="110000"/>
              </a:lnSpc>
            </a:pPr>
            <a:r>
              <a:rPr lang="en-US" dirty="0"/>
              <a:t>Fiber Content</a:t>
            </a:r>
          </a:p>
          <a:p>
            <a:pPr lvl="1">
              <a:lnSpc>
                <a:spcPct val="110000"/>
              </a:lnSpc>
            </a:pPr>
            <a:r>
              <a:rPr lang="en-US" dirty="0"/>
              <a:t>Country of Origin Label</a:t>
            </a:r>
          </a:p>
          <a:p>
            <a:pPr lvl="1">
              <a:lnSpc>
                <a:spcPct val="110000"/>
              </a:lnSpc>
            </a:pPr>
            <a:r>
              <a:rPr lang="en-US" dirty="0"/>
              <a:t>Washing and Care Instructions</a:t>
            </a:r>
          </a:p>
          <a:p>
            <a:pPr lvl="1">
              <a:lnSpc>
                <a:spcPct val="110000"/>
              </a:lnSpc>
            </a:pPr>
            <a:r>
              <a:rPr lang="en-US" dirty="0"/>
              <a:t>Brand Information and Style Numbers</a:t>
            </a:r>
            <a:endParaRPr lang="en-IN" dirty="0"/>
          </a:p>
        </p:txBody>
      </p:sp>
    </p:spTree>
    <p:extLst>
      <p:ext uri="{BB962C8B-B14F-4D97-AF65-F5344CB8AC3E}">
        <p14:creationId xmlns:p14="http://schemas.microsoft.com/office/powerpoint/2010/main" val="40612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Labelling Regulations and Requirements</a:t>
            </a:r>
            <a:endParaRPr lang="en-IN" dirty="0"/>
          </a:p>
        </p:txBody>
      </p:sp>
      <p:sp>
        <p:nvSpPr>
          <p:cNvPr id="3" name="Content Placeholder 2"/>
          <p:cNvSpPr>
            <a:spLocks noGrp="1"/>
          </p:cNvSpPr>
          <p:nvPr>
            <p:ph idx="1"/>
          </p:nvPr>
        </p:nvSpPr>
        <p:spPr/>
        <p:txBody>
          <a:bodyPr>
            <a:normAutofit/>
          </a:bodyPr>
          <a:lstStyle/>
          <a:p>
            <a:r>
              <a:rPr lang="en-US" dirty="0"/>
              <a:t>Labelling Regulations and Requirements in the EU</a:t>
            </a:r>
          </a:p>
          <a:p>
            <a:pPr lvl="1"/>
            <a:r>
              <a:rPr lang="en-US" dirty="0"/>
              <a:t>Fiber Content</a:t>
            </a:r>
          </a:p>
          <a:p>
            <a:pPr lvl="1"/>
            <a:r>
              <a:rPr lang="en-US" dirty="0"/>
              <a:t>Country of Origin</a:t>
            </a:r>
          </a:p>
          <a:p>
            <a:pPr lvl="1"/>
            <a:r>
              <a:rPr lang="en-US" dirty="0"/>
              <a:t>Washing and Care Instructions</a:t>
            </a:r>
          </a:p>
          <a:p>
            <a:pPr lvl="1"/>
            <a:r>
              <a:rPr lang="en-US" dirty="0"/>
              <a:t>Manufacturer Identification</a:t>
            </a:r>
          </a:p>
          <a:p>
            <a:pPr lvl="1"/>
            <a:r>
              <a:rPr lang="en-US" dirty="0"/>
              <a:t>Other Factor </a:t>
            </a:r>
          </a:p>
          <a:p>
            <a:r>
              <a:rPr lang="en-US" dirty="0"/>
              <a:t>Labeling Regulations and Requirements in Australia</a:t>
            </a:r>
          </a:p>
          <a:p>
            <a:pPr lvl="1"/>
            <a:r>
              <a:rPr lang="en-US" dirty="0"/>
              <a:t>Fiber Content</a:t>
            </a:r>
          </a:p>
          <a:p>
            <a:pPr lvl="1"/>
            <a:r>
              <a:rPr lang="en-US" dirty="0"/>
              <a:t>Country of Origin</a:t>
            </a:r>
          </a:p>
          <a:p>
            <a:pPr lvl="1"/>
            <a:r>
              <a:rPr lang="en-US" dirty="0"/>
              <a:t>Washing and Care Instructions</a:t>
            </a:r>
          </a:p>
          <a:p>
            <a:pPr lvl="1"/>
            <a:r>
              <a:rPr lang="en-US" dirty="0"/>
              <a:t>Manufacturer Identification</a:t>
            </a:r>
          </a:p>
          <a:p>
            <a:pPr lvl="1"/>
            <a:r>
              <a:rPr lang="en-US" dirty="0"/>
              <a:t>Other Factor </a:t>
            </a:r>
          </a:p>
          <a:p>
            <a:endParaRPr lang="en-US" dirty="0"/>
          </a:p>
          <a:p>
            <a:endParaRPr lang="en-IN" dirty="0"/>
          </a:p>
        </p:txBody>
      </p:sp>
    </p:spTree>
    <p:extLst>
      <p:ext uri="{BB962C8B-B14F-4D97-AF65-F5344CB8AC3E}">
        <p14:creationId xmlns:p14="http://schemas.microsoft.com/office/powerpoint/2010/main" val="2291755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051" y="199221"/>
            <a:ext cx="10515600" cy="971661"/>
          </a:xfrm>
        </p:spPr>
        <p:txBody>
          <a:bodyPr>
            <a:normAutofit fontScale="90000"/>
          </a:bodyPr>
          <a:lstStyle/>
          <a:p>
            <a:pPr>
              <a:lnSpc>
                <a:spcPct val="100000"/>
              </a:lnSpc>
            </a:pPr>
            <a:r>
              <a:rPr lang="en-IN" dirty="0"/>
              <a:t>Indian standards related to Cloth / Apparel industry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39103350"/>
              </p:ext>
            </p:extLst>
          </p:nvPr>
        </p:nvGraphicFramePr>
        <p:xfrm>
          <a:off x="601883" y="1615540"/>
          <a:ext cx="11146420" cy="3176378"/>
        </p:xfrm>
        <a:graphic>
          <a:graphicData uri="http://schemas.openxmlformats.org/drawingml/2006/table">
            <a:tbl>
              <a:tblPr>
                <a:tableStyleId>{10A1B5D5-9B99-4C35-A422-299274C87663}</a:tableStyleId>
              </a:tblPr>
              <a:tblGrid>
                <a:gridCol w="2743200">
                  <a:extLst>
                    <a:ext uri="{9D8B030D-6E8A-4147-A177-3AD203B41FA5}">
                      <a16:colId xmlns:a16="http://schemas.microsoft.com/office/drawing/2014/main" xmlns="" val="2666923353"/>
                    </a:ext>
                  </a:extLst>
                </a:gridCol>
                <a:gridCol w="995423">
                  <a:extLst>
                    <a:ext uri="{9D8B030D-6E8A-4147-A177-3AD203B41FA5}">
                      <a16:colId xmlns:a16="http://schemas.microsoft.com/office/drawing/2014/main" xmlns="" val="1154096532"/>
                    </a:ext>
                  </a:extLst>
                </a:gridCol>
                <a:gridCol w="7407797">
                  <a:extLst>
                    <a:ext uri="{9D8B030D-6E8A-4147-A177-3AD203B41FA5}">
                      <a16:colId xmlns:a16="http://schemas.microsoft.com/office/drawing/2014/main" xmlns="" val="1011106767"/>
                    </a:ext>
                  </a:extLst>
                </a:gridCol>
              </a:tblGrid>
              <a:tr h="778226">
                <a:tc>
                  <a:txBody>
                    <a:bodyPr/>
                    <a:lstStyle/>
                    <a:p>
                      <a:pPr algn="l" fontAlgn="b"/>
                      <a:r>
                        <a:rPr lang="en-IN" sz="2400" kern="1200" dirty="0"/>
                        <a:t>IS 12110</a:t>
                      </a:r>
                      <a:endParaRPr lang="en-IN" sz="2400" b="1" kern="1200" dirty="0">
                        <a:solidFill>
                          <a:schemeClr val="tx2">
                            <a:lumMod val="50000"/>
                          </a:schemeClr>
                        </a:solidFill>
                        <a:latin typeface="+mn-lt"/>
                        <a:ea typeface="+mn-ea"/>
                        <a:cs typeface="+mn-cs"/>
                      </a:endParaRPr>
                    </a:p>
                  </a:txBody>
                  <a:tcPr marL="7620" marR="7620" marT="7620" marB="0" anchor="ctr"/>
                </a:tc>
                <a:tc>
                  <a:txBody>
                    <a:bodyPr/>
                    <a:lstStyle/>
                    <a:p>
                      <a:pPr algn="ctr" fontAlgn="b"/>
                      <a:r>
                        <a:rPr lang="en-IN" sz="2400" kern="1200" dirty="0"/>
                        <a:t>1987</a:t>
                      </a:r>
                      <a:endParaRPr lang="en-IN" sz="2400" b="1" kern="1200" dirty="0">
                        <a:solidFill>
                          <a:schemeClr val="tx2">
                            <a:lumMod val="50000"/>
                          </a:schemeClr>
                        </a:solidFill>
                        <a:latin typeface="+mn-lt"/>
                        <a:ea typeface="+mn-ea"/>
                        <a:cs typeface="+mn-cs"/>
                      </a:endParaRPr>
                    </a:p>
                  </a:txBody>
                  <a:tcPr marL="7620" marR="7620" marT="7620" marB="0" anchor="ctr"/>
                </a:tc>
                <a:tc>
                  <a:txBody>
                    <a:bodyPr/>
                    <a:lstStyle/>
                    <a:p>
                      <a:pPr algn="l" fontAlgn="b"/>
                      <a:r>
                        <a:rPr lang="en-US" sz="2400" kern="1200" dirty="0"/>
                        <a:t>Glossary of terms used in apparel industry</a:t>
                      </a:r>
                      <a:endParaRPr lang="en-US" sz="2400" b="1" kern="1200" dirty="0">
                        <a:solidFill>
                          <a:schemeClr val="tx2">
                            <a:lumMod val="50000"/>
                          </a:schemeClr>
                        </a:solidFill>
                        <a:latin typeface="+mn-lt"/>
                        <a:ea typeface="+mn-ea"/>
                        <a:cs typeface="+mn-cs"/>
                      </a:endParaRPr>
                    </a:p>
                  </a:txBody>
                  <a:tcPr marL="7620" marR="7620" marT="7620" marB="0" anchor="ctr"/>
                </a:tc>
                <a:extLst>
                  <a:ext uri="{0D108BD9-81ED-4DB2-BD59-A6C34878D82A}">
                    <a16:rowId xmlns:a16="http://schemas.microsoft.com/office/drawing/2014/main" xmlns="" val="649018294"/>
                  </a:ext>
                </a:extLst>
              </a:tr>
              <a:tr h="809963">
                <a:tc>
                  <a:txBody>
                    <a:bodyPr/>
                    <a:lstStyle/>
                    <a:p>
                      <a:pPr algn="l" fontAlgn="b"/>
                      <a:r>
                        <a:rPr lang="en-US" sz="2400" kern="1200" dirty="0">
                          <a:solidFill>
                            <a:srgbClr val="FF0000"/>
                          </a:solidFill>
                        </a:rPr>
                        <a:t>IS 10106 : Part 1</a:t>
                      </a:r>
                    </a:p>
                    <a:p>
                      <a:pPr algn="l" fontAlgn="b"/>
                      <a:r>
                        <a:rPr lang="en-US" sz="2400" kern="1200" dirty="0">
                          <a:solidFill>
                            <a:srgbClr val="FF0000"/>
                          </a:solidFill>
                        </a:rPr>
                        <a:t>Sec 3</a:t>
                      </a:r>
                      <a:endParaRPr lang="en-US" sz="2400" b="1" kern="1200" dirty="0">
                        <a:solidFill>
                          <a:srgbClr val="FF0000"/>
                        </a:solidFill>
                        <a:latin typeface="+mn-lt"/>
                        <a:ea typeface="+mn-ea"/>
                        <a:cs typeface="+mn-cs"/>
                      </a:endParaRPr>
                    </a:p>
                  </a:txBody>
                  <a:tcPr marL="7620" marR="7620" marT="7620" marB="0" anchor="ctr"/>
                </a:tc>
                <a:tc>
                  <a:txBody>
                    <a:bodyPr/>
                    <a:lstStyle/>
                    <a:p>
                      <a:pPr algn="ctr" fontAlgn="b"/>
                      <a:r>
                        <a:rPr lang="en-IN" sz="2400" kern="1200" dirty="0">
                          <a:solidFill>
                            <a:srgbClr val="FF0000"/>
                          </a:solidFill>
                        </a:rPr>
                        <a:t>1986</a:t>
                      </a:r>
                      <a:endParaRPr lang="en-IN" sz="2400" b="1" kern="1200" dirty="0">
                        <a:solidFill>
                          <a:srgbClr val="FF0000"/>
                        </a:solidFill>
                        <a:latin typeface="+mn-lt"/>
                        <a:ea typeface="+mn-ea"/>
                        <a:cs typeface="+mn-cs"/>
                      </a:endParaRPr>
                    </a:p>
                  </a:txBody>
                  <a:tcPr marL="7620" marR="7620" marT="7620" marB="0" anchor="ctr"/>
                </a:tc>
                <a:tc>
                  <a:txBody>
                    <a:bodyPr/>
                    <a:lstStyle/>
                    <a:p>
                      <a:pPr algn="l" fontAlgn="b"/>
                      <a:r>
                        <a:rPr lang="en-US" sz="2400" kern="1200" dirty="0">
                          <a:solidFill>
                            <a:srgbClr val="FF0000"/>
                          </a:solidFill>
                        </a:rPr>
                        <a:t>Packaging code: Part 1 Product packaging,Section 3 Textiles, fabrics and allied products</a:t>
                      </a:r>
                      <a:endParaRPr lang="en-US" sz="2400" b="1" kern="1200" dirty="0">
                        <a:solidFill>
                          <a:srgbClr val="FF0000"/>
                        </a:solidFill>
                        <a:latin typeface="+mn-lt"/>
                        <a:ea typeface="+mn-ea"/>
                        <a:cs typeface="+mn-cs"/>
                      </a:endParaRPr>
                    </a:p>
                  </a:txBody>
                  <a:tcPr marL="7620" marR="7620" marT="7620" marB="0" anchor="ctr"/>
                </a:tc>
                <a:extLst>
                  <a:ext uri="{0D108BD9-81ED-4DB2-BD59-A6C34878D82A}">
                    <a16:rowId xmlns:a16="http://schemas.microsoft.com/office/drawing/2014/main" xmlns="" val="2175890888"/>
                  </a:ext>
                </a:extLst>
              </a:tr>
              <a:tr h="809963">
                <a:tc>
                  <a:txBody>
                    <a:bodyPr/>
                    <a:lstStyle/>
                    <a:p>
                      <a:pPr algn="l" fontAlgn="b"/>
                      <a:r>
                        <a:rPr lang="en-IN" sz="2400" kern="1200" dirty="0">
                          <a:solidFill>
                            <a:srgbClr val="FF0000"/>
                          </a:solidFill>
                        </a:rPr>
                        <a:t>IS 14463</a:t>
                      </a:r>
                      <a:endParaRPr lang="en-IN" sz="2400" b="1" kern="1200" dirty="0">
                        <a:solidFill>
                          <a:srgbClr val="FF0000"/>
                        </a:solidFill>
                        <a:latin typeface="+mn-lt"/>
                        <a:ea typeface="+mn-ea"/>
                        <a:cs typeface="+mn-cs"/>
                      </a:endParaRPr>
                    </a:p>
                  </a:txBody>
                  <a:tcPr marL="7620" marR="7620" marT="7620" marB="0" anchor="ctr"/>
                </a:tc>
                <a:tc>
                  <a:txBody>
                    <a:bodyPr/>
                    <a:lstStyle/>
                    <a:p>
                      <a:pPr algn="ctr" fontAlgn="b"/>
                      <a:r>
                        <a:rPr lang="en-IN" sz="2400" kern="1200" dirty="0">
                          <a:solidFill>
                            <a:srgbClr val="FF0000"/>
                          </a:solidFill>
                        </a:rPr>
                        <a:t>1997</a:t>
                      </a:r>
                      <a:endParaRPr lang="en-IN" sz="2400" b="1" kern="1200" dirty="0">
                        <a:solidFill>
                          <a:srgbClr val="FF0000"/>
                        </a:solidFill>
                        <a:latin typeface="+mn-lt"/>
                        <a:ea typeface="+mn-ea"/>
                        <a:cs typeface="+mn-cs"/>
                      </a:endParaRPr>
                    </a:p>
                  </a:txBody>
                  <a:tcPr marL="7620" marR="7620" marT="7620" marB="0" anchor="ctr"/>
                </a:tc>
                <a:tc>
                  <a:txBody>
                    <a:bodyPr/>
                    <a:lstStyle/>
                    <a:p>
                      <a:pPr algn="l" fontAlgn="b"/>
                      <a:r>
                        <a:rPr lang="en-US" sz="2400" kern="1200" dirty="0">
                          <a:solidFill>
                            <a:srgbClr val="FF0000"/>
                          </a:solidFill>
                        </a:rPr>
                        <a:t>Textiles- Packaging of cotton yarn and cloth for transportation in freight containers - Code</a:t>
                      </a:r>
                      <a:endParaRPr lang="en-US" sz="2400" b="1" kern="1200" dirty="0">
                        <a:solidFill>
                          <a:srgbClr val="FF0000"/>
                        </a:solidFill>
                        <a:latin typeface="+mn-lt"/>
                        <a:ea typeface="+mn-ea"/>
                        <a:cs typeface="+mn-cs"/>
                      </a:endParaRPr>
                    </a:p>
                  </a:txBody>
                  <a:tcPr marL="7620" marR="7620" marT="7620" marB="0" anchor="ctr"/>
                </a:tc>
                <a:extLst>
                  <a:ext uri="{0D108BD9-81ED-4DB2-BD59-A6C34878D82A}">
                    <a16:rowId xmlns:a16="http://schemas.microsoft.com/office/drawing/2014/main" xmlns="" val="2041208308"/>
                  </a:ext>
                </a:extLst>
              </a:tr>
              <a:tr h="778226">
                <a:tc>
                  <a:txBody>
                    <a:bodyPr/>
                    <a:lstStyle/>
                    <a:p>
                      <a:pPr algn="l" fontAlgn="b"/>
                      <a:r>
                        <a:rPr lang="en-IN" sz="2400" kern="1200" dirty="0">
                          <a:solidFill>
                            <a:srgbClr val="FF0000"/>
                          </a:solidFill>
                        </a:rPr>
                        <a:t>IS 1347</a:t>
                      </a:r>
                      <a:endParaRPr lang="en-IN" sz="2400" b="1" kern="1200" dirty="0">
                        <a:solidFill>
                          <a:srgbClr val="FF0000"/>
                        </a:solidFill>
                        <a:latin typeface="+mn-lt"/>
                        <a:ea typeface="+mn-ea"/>
                        <a:cs typeface="+mn-cs"/>
                      </a:endParaRPr>
                    </a:p>
                  </a:txBody>
                  <a:tcPr marL="7620" marR="7620" marT="7620" marB="0" anchor="ctr"/>
                </a:tc>
                <a:tc>
                  <a:txBody>
                    <a:bodyPr/>
                    <a:lstStyle/>
                    <a:p>
                      <a:pPr algn="ctr" fontAlgn="b"/>
                      <a:r>
                        <a:rPr lang="en-IN" sz="2400" kern="1200" dirty="0">
                          <a:solidFill>
                            <a:srgbClr val="FF0000"/>
                          </a:solidFill>
                        </a:rPr>
                        <a:t>1972</a:t>
                      </a:r>
                      <a:endParaRPr lang="en-IN" sz="2400" b="1" kern="1200" dirty="0">
                        <a:solidFill>
                          <a:srgbClr val="FF0000"/>
                        </a:solidFill>
                        <a:latin typeface="+mn-lt"/>
                        <a:ea typeface="+mn-ea"/>
                        <a:cs typeface="+mn-cs"/>
                      </a:endParaRPr>
                    </a:p>
                  </a:txBody>
                  <a:tcPr marL="7620" marR="7620" marT="7620" marB="0" anchor="ctr"/>
                </a:tc>
                <a:tc>
                  <a:txBody>
                    <a:bodyPr/>
                    <a:lstStyle/>
                    <a:p>
                      <a:pPr algn="l" fontAlgn="b"/>
                      <a:r>
                        <a:rPr lang="en-US" sz="2400" kern="1200" dirty="0">
                          <a:solidFill>
                            <a:srgbClr val="FF0000"/>
                          </a:solidFill>
                        </a:rPr>
                        <a:t>Inland Packaging of Cotton Cloth and Yarn</a:t>
                      </a:r>
                      <a:endParaRPr lang="en-US" sz="2400" b="1" kern="1200" dirty="0">
                        <a:solidFill>
                          <a:srgbClr val="FF0000"/>
                        </a:solidFill>
                        <a:latin typeface="+mn-lt"/>
                        <a:ea typeface="+mn-ea"/>
                        <a:cs typeface="+mn-cs"/>
                      </a:endParaRPr>
                    </a:p>
                  </a:txBody>
                  <a:tcPr marL="7620" marR="7620" marT="7620" marB="0" anchor="ctr"/>
                </a:tc>
                <a:extLst>
                  <a:ext uri="{0D108BD9-81ED-4DB2-BD59-A6C34878D82A}">
                    <a16:rowId xmlns:a16="http://schemas.microsoft.com/office/drawing/2014/main" xmlns="" val="3215812619"/>
                  </a:ext>
                </a:extLst>
              </a:tr>
            </a:tbl>
          </a:graphicData>
        </a:graphic>
      </p:graphicFrame>
    </p:spTree>
    <p:extLst>
      <p:ext uri="{BB962C8B-B14F-4D97-AF65-F5344CB8AC3E}">
        <p14:creationId xmlns:p14="http://schemas.microsoft.com/office/powerpoint/2010/main" val="3063700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D9F4C2-4B92-47AC-8ECE-594BB47A2116}"/>
              </a:ext>
            </a:extLst>
          </p:cNvPr>
          <p:cNvSpPr>
            <a:spLocks noGrp="1"/>
          </p:cNvSpPr>
          <p:nvPr>
            <p:ph type="title"/>
          </p:nvPr>
        </p:nvSpPr>
        <p:spPr/>
        <p:txBody>
          <a:bodyPr>
            <a:normAutofit fontScale="90000"/>
          </a:bodyPr>
          <a:lstStyle/>
          <a:p>
            <a:r>
              <a:rPr lang="en-US" dirty="0"/>
              <a:t>Apparel Industry Facing  Problems ?  </a:t>
            </a:r>
            <a:endParaRPr lang="en-IN" dirty="0"/>
          </a:p>
        </p:txBody>
      </p:sp>
      <p:sp>
        <p:nvSpPr>
          <p:cNvPr id="3" name="Content Placeholder 2">
            <a:extLst>
              <a:ext uri="{FF2B5EF4-FFF2-40B4-BE49-F238E27FC236}">
                <a16:creationId xmlns:a16="http://schemas.microsoft.com/office/drawing/2014/main" xmlns="" id="{17B9A416-EFFE-4313-810D-3797DDCEFFAB}"/>
              </a:ext>
            </a:extLst>
          </p:cNvPr>
          <p:cNvSpPr>
            <a:spLocks noGrp="1"/>
          </p:cNvSpPr>
          <p:nvPr>
            <p:ph idx="1"/>
          </p:nvPr>
        </p:nvSpPr>
        <p:spPr/>
        <p:txBody>
          <a:bodyPr/>
          <a:lstStyle/>
          <a:p>
            <a:pPr fontAlgn="base"/>
            <a:r>
              <a:rPr lang="en-US" dirty="0"/>
              <a:t>Is your packaging causing damage during transportation?</a:t>
            </a:r>
          </a:p>
          <a:p>
            <a:pPr fontAlgn="base"/>
            <a:r>
              <a:rPr lang="en-US" dirty="0"/>
              <a:t> </a:t>
            </a:r>
          </a:p>
          <a:p>
            <a:pPr fontAlgn="base"/>
            <a:r>
              <a:rPr lang="en-US" dirty="0"/>
              <a:t>Is the packaging easy to carry and lightweight?</a:t>
            </a:r>
          </a:p>
          <a:p>
            <a:pPr fontAlgn="base"/>
            <a:r>
              <a:rPr lang="en-US" dirty="0"/>
              <a:t>Does your packaging seem negligent?</a:t>
            </a:r>
          </a:p>
          <a:p>
            <a:pPr fontAlgn="base"/>
            <a:r>
              <a:rPr lang="en-US" dirty="0"/>
              <a:t>Is your packaging easy to open?</a:t>
            </a:r>
          </a:p>
          <a:p>
            <a:pPr fontAlgn="base"/>
            <a:r>
              <a:rPr lang="en-US" dirty="0"/>
              <a:t>Is your packaging material occupying too much space? </a:t>
            </a:r>
          </a:p>
          <a:p>
            <a:pPr fontAlgn="base"/>
            <a:r>
              <a:rPr lang="en-US" dirty="0"/>
              <a:t>Do you really need that kind of material or can it be replaced?</a:t>
            </a:r>
          </a:p>
          <a:p>
            <a:pPr fontAlgn="base"/>
            <a:r>
              <a:rPr lang="en-US" dirty="0"/>
              <a:t>Is your packaging an investment or a cost? Is your packaging creating the feel good factor?</a:t>
            </a:r>
          </a:p>
          <a:p>
            <a:pPr fontAlgn="base"/>
            <a:r>
              <a:rPr lang="en-US" dirty="0"/>
              <a:t>Is your packaging exactly like every other fashion e-commerce vendor?</a:t>
            </a:r>
          </a:p>
          <a:p>
            <a:pPr fontAlgn="base"/>
            <a:r>
              <a:rPr lang="en-US" dirty="0"/>
              <a:t>Are you even promoting your brand through your packaging?</a:t>
            </a:r>
          </a:p>
          <a:p>
            <a:pPr fontAlgn="base"/>
            <a:endParaRPr lang="en-IN" dirty="0"/>
          </a:p>
        </p:txBody>
      </p:sp>
      <p:sp>
        <p:nvSpPr>
          <p:cNvPr id="4" name="Rectangle 3">
            <a:extLst>
              <a:ext uri="{FF2B5EF4-FFF2-40B4-BE49-F238E27FC236}">
                <a16:creationId xmlns:a16="http://schemas.microsoft.com/office/drawing/2014/main" xmlns="" id="{9928CD36-E319-4AC7-AB85-1070D47B646F}"/>
              </a:ext>
            </a:extLst>
          </p:cNvPr>
          <p:cNvSpPr/>
          <p:nvPr/>
        </p:nvSpPr>
        <p:spPr>
          <a:xfrm>
            <a:off x="3048000" y="1997839"/>
            <a:ext cx="6096000" cy="369332"/>
          </a:xfrm>
          <a:prstGeom prst="rect">
            <a:avLst/>
          </a:prstGeom>
        </p:spPr>
        <p:txBody>
          <a:bodyPr>
            <a:spAutoFit/>
          </a:bodyPr>
          <a:lstStyle/>
          <a:p>
            <a:pPr fontAlgn="base"/>
            <a:endParaRPr lang="en-US" dirty="0"/>
          </a:p>
        </p:txBody>
      </p:sp>
    </p:spTree>
    <p:extLst>
      <p:ext uri="{BB962C8B-B14F-4D97-AF65-F5344CB8AC3E}">
        <p14:creationId xmlns:p14="http://schemas.microsoft.com/office/powerpoint/2010/main" val="4139786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73F9F-6A4E-48AC-BFE8-73F03518799E}"/>
              </a:ext>
            </a:extLst>
          </p:cNvPr>
          <p:cNvSpPr>
            <a:spLocks noGrp="1"/>
          </p:cNvSpPr>
          <p:nvPr>
            <p:ph type="title"/>
          </p:nvPr>
        </p:nvSpPr>
        <p:spPr/>
        <p:txBody>
          <a:bodyPr>
            <a:normAutofit fontScale="90000"/>
          </a:bodyPr>
          <a:lstStyle/>
          <a:p>
            <a:r>
              <a:rPr lang="en-US" dirty="0"/>
              <a:t>Role of IIP</a:t>
            </a:r>
            <a:endParaRPr lang="en-IN" dirty="0"/>
          </a:p>
        </p:txBody>
      </p:sp>
      <p:sp>
        <p:nvSpPr>
          <p:cNvPr id="3" name="Content Placeholder 2">
            <a:extLst>
              <a:ext uri="{FF2B5EF4-FFF2-40B4-BE49-F238E27FC236}">
                <a16:creationId xmlns:a16="http://schemas.microsoft.com/office/drawing/2014/main" xmlns="" id="{46588A13-FA48-453F-BCB0-13CE8790B51B}"/>
              </a:ext>
            </a:extLst>
          </p:cNvPr>
          <p:cNvSpPr>
            <a:spLocks noGrp="1"/>
          </p:cNvSpPr>
          <p:nvPr>
            <p:ph idx="1"/>
          </p:nvPr>
        </p:nvSpPr>
        <p:spPr>
          <a:xfrm>
            <a:off x="838200" y="1228165"/>
            <a:ext cx="9125309" cy="3050537"/>
          </a:xfrm>
        </p:spPr>
        <p:txBody>
          <a:bodyPr/>
          <a:lstStyle/>
          <a:p>
            <a:r>
              <a:rPr lang="en-US" dirty="0"/>
              <a:t>IIP can improve your packaging Design (Primary, Secondary and transport packaging and labeling)- thus minimize handling losses during transport &amp; storage</a:t>
            </a:r>
          </a:p>
          <a:p>
            <a:r>
              <a:rPr lang="en-US" dirty="0"/>
              <a:t>Provides testing services  to maintain the quality </a:t>
            </a:r>
          </a:p>
          <a:p>
            <a:r>
              <a:rPr lang="en-US" dirty="0"/>
              <a:t>Can provide assistance for making optimize specification to adhere Vendor  Selection</a:t>
            </a:r>
          </a:p>
          <a:p>
            <a:r>
              <a:rPr lang="en-US" dirty="0"/>
              <a:t>Provide training session to make better understanding of packaging</a:t>
            </a:r>
          </a:p>
          <a:p>
            <a:endParaRPr lang="en-IN" dirty="0"/>
          </a:p>
        </p:txBody>
      </p:sp>
    </p:spTree>
    <p:extLst>
      <p:ext uri="{BB962C8B-B14F-4D97-AF65-F5344CB8AC3E}">
        <p14:creationId xmlns:p14="http://schemas.microsoft.com/office/powerpoint/2010/main" val="2245746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0275" y="1756038"/>
            <a:ext cx="10515600" cy="1959436"/>
          </a:xfrm>
        </p:spPr>
        <p:txBody>
          <a:bodyPr>
            <a:noAutofit/>
          </a:bodyPr>
          <a:lstStyle/>
          <a:p>
            <a:r>
              <a:rPr lang="en-IN" sz="9600" dirty="0"/>
              <a:t>Thank You…</a:t>
            </a:r>
          </a:p>
        </p:txBody>
      </p:sp>
    </p:spTree>
    <p:extLst>
      <p:ext uri="{BB962C8B-B14F-4D97-AF65-F5344CB8AC3E}">
        <p14:creationId xmlns:p14="http://schemas.microsoft.com/office/powerpoint/2010/main" val="3780814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s. Meeta Rajivlochan, IAS, Director - Indian Institute of Packaging (IIP)"/>
          <p:cNvPicPr>
            <a:picLocks noChangeAspect="1" noChangeArrowheads="1"/>
          </p:cNvPicPr>
          <p:nvPr/>
        </p:nvPicPr>
        <p:blipFill>
          <a:blip r:embed="rId2"/>
          <a:srcRect l="2304" r="1814"/>
          <a:stretch>
            <a:fillRect/>
          </a:stretch>
        </p:blipFill>
        <p:spPr bwMode="auto">
          <a:xfrm>
            <a:off x="556287" y="1676781"/>
            <a:ext cx="3365770" cy="1522857"/>
          </a:xfrm>
          <a:prstGeom prst="rect">
            <a:avLst/>
          </a:prstGeom>
          <a:noFill/>
        </p:spPr>
      </p:pic>
      <p:pic>
        <p:nvPicPr>
          <p:cNvPr id="5" name="Picture 4" descr="IIP CHENNAI"/>
          <p:cNvPicPr>
            <a:picLocks noChangeAspect="1" noChangeArrowheads="1"/>
          </p:cNvPicPr>
          <p:nvPr/>
        </p:nvPicPr>
        <p:blipFill>
          <a:blip r:embed="rId3"/>
          <a:srcRect/>
          <a:stretch>
            <a:fillRect/>
          </a:stretch>
        </p:blipFill>
        <p:spPr bwMode="auto">
          <a:xfrm>
            <a:off x="4221836" y="1676780"/>
            <a:ext cx="3510312" cy="1522857"/>
          </a:xfrm>
          <a:prstGeom prst="rect">
            <a:avLst/>
          </a:prstGeom>
          <a:noFill/>
        </p:spPr>
      </p:pic>
      <p:pic>
        <p:nvPicPr>
          <p:cNvPr id="6" name="Picture 6" descr="IIP DELHI"/>
          <p:cNvPicPr>
            <a:picLocks noChangeAspect="1" noChangeArrowheads="1"/>
          </p:cNvPicPr>
          <p:nvPr/>
        </p:nvPicPr>
        <p:blipFill>
          <a:blip r:embed="rId4"/>
          <a:srcRect l="22598" t="11356" r="24167"/>
          <a:stretch>
            <a:fillRect/>
          </a:stretch>
        </p:blipFill>
        <p:spPr bwMode="auto">
          <a:xfrm>
            <a:off x="758183" y="4219956"/>
            <a:ext cx="2470377" cy="1784540"/>
          </a:xfrm>
          <a:prstGeom prst="rect">
            <a:avLst/>
          </a:prstGeom>
          <a:noFill/>
        </p:spPr>
      </p:pic>
      <p:pic>
        <p:nvPicPr>
          <p:cNvPr id="7" name="Picture 8" descr="IIP KOLKATA"/>
          <p:cNvPicPr>
            <a:picLocks noChangeAspect="1" noChangeArrowheads="1"/>
          </p:cNvPicPr>
          <p:nvPr/>
        </p:nvPicPr>
        <p:blipFill>
          <a:blip r:embed="rId5"/>
          <a:srcRect l="14363" r="13873"/>
          <a:stretch>
            <a:fillRect/>
          </a:stretch>
        </p:blipFill>
        <p:spPr bwMode="auto">
          <a:xfrm>
            <a:off x="8365479" y="1773936"/>
            <a:ext cx="2442902" cy="1476755"/>
          </a:xfrm>
          <a:prstGeom prst="rect">
            <a:avLst/>
          </a:prstGeom>
          <a:noFill/>
        </p:spPr>
      </p:pic>
      <p:pic>
        <p:nvPicPr>
          <p:cNvPr id="8" name="Picture 10" descr="IIP HYDERABAD"/>
          <p:cNvPicPr>
            <a:picLocks noChangeAspect="1" noChangeArrowheads="1"/>
          </p:cNvPicPr>
          <p:nvPr/>
        </p:nvPicPr>
        <p:blipFill>
          <a:blip r:embed="rId6"/>
          <a:srcRect/>
          <a:stretch>
            <a:fillRect/>
          </a:stretch>
        </p:blipFill>
        <p:spPr bwMode="auto">
          <a:xfrm>
            <a:off x="4221836" y="4293108"/>
            <a:ext cx="2967487" cy="1638300"/>
          </a:xfrm>
          <a:prstGeom prst="rect">
            <a:avLst/>
          </a:prstGeom>
          <a:noFill/>
        </p:spPr>
      </p:pic>
      <p:pic>
        <p:nvPicPr>
          <p:cNvPr id="9" name="Picture 12" descr="IIP AHMEDABAD"/>
          <p:cNvPicPr>
            <a:picLocks noChangeAspect="1" noChangeArrowheads="1"/>
          </p:cNvPicPr>
          <p:nvPr/>
        </p:nvPicPr>
        <p:blipFill>
          <a:blip r:embed="rId7"/>
          <a:srcRect l="11127" r="10637"/>
          <a:stretch>
            <a:fillRect/>
          </a:stretch>
        </p:blipFill>
        <p:spPr bwMode="auto">
          <a:xfrm>
            <a:off x="8182599" y="4302633"/>
            <a:ext cx="2920138" cy="1619250"/>
          </a:xfrm>
          <a:prstGeom prst="rect">
            <a:avLst/>
          </a:prstGeom>
          <a:noFill/>
        </p:spPr>
      </p:pic>
      <p:sp>
        <p:nvSpPr>
          <p:cNvPr id="10" name="Rounded Rectangle 9"/>
          <p:cNvSpPr/>
          <p:nvPr/>
        </p:nvSpPr>
        <p:spPr>
          <a:xfrm>
            <a:off x="803305" y="1124331"/>
            <a:ext cx="2647950" cy="438150"/>
          </a:xfrm>
          <a:prstGeom prst="roundRect">
            <a:avLst/>
          </a:prstGeom>
          <a:solidFill>
            <a:srgbClr val="303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IIP - MUMBAI</a:t>
            </a:r>
          </a:p>
        </p:txBody>
      </p:sp>
      <p:sp>
        <p:nvSpPr>
          <p:cNvPr id="11" name="Rounded Rectangle 10"/>
          <p:cNvSpPr/>
          <p:nvPr/>
        </p:nvSpPr>
        <p:spPr>
          <a:xfrm>
            <a:off x="4367454" y="1124331"/>
            <a:ext cx="2647950" cy="438150"/>
          </a:xfrm>
          <a:prstGeom prst="roundRect">
            <a:avLst/>
          </a:prstGeom>
          <a:solidFill>
            <a:srgbClr val="303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IIP - CHENNAI</a:t>
            </a:r>
          </a:p>
        </p:txBody>
      </p:sp>
      <p:sp>
        <p:nvSpPr>
          <p:cNvPr id="12" name="Rounded Rectangle 11"/>
          <p:cNvSpPr/>
          <p:nvPr/>
        </p:nvSpPr>
        <p:spPr>
          <a:xfrm>
            <a:off x="8365479" y="1124331"/>
            <a:ext cx="2400300" cy="457200"/>
          </a:xfrm>
          <a:prstGeom prst="roundRect">
            <a:avLst/>
          </a:prstGeom>
          <a:solidFill>
            <a:srgbClr val="303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IIP - KOLKATA</a:t>
            </a:r>
          </a:p>
        </p:txBody>
      </p:sp>
      <p:sp>
        <p:nvSpPr>
          <p:cNvPr id="13" name="Rounded Rectangle 12"/>
          <p:cNvSpPr/>
          <p:nvPr/>
        </p:nvSpPr>
        <p:spPr>
          <a:xfrm>
            <a:off x="803305" y="3672078"/>
            <a:ext cx="2647950" cy="438150"/>
          </a:xfrm>
          <a:prstGeom prst="roundRect">
            <a:avLst/>
          </a:prstGeom>
          <a:solidFill>
            <a:srgbClr val="303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IIP - DELHI</a:t>
            </a:r>
          </a:p>
        </p:txBody>
      </p:sp>
      <p:sp>
        <p:nvSpPr>
          <p:cNvPr id="14" name="Rounded Rectangle 13"/>
          <p:cNvSpPr/>
          <p:nvPr/>
        </p:nvSpPr>
        <p:spPr>
          <a:xfrm>
            <a:off x="4367453" y="3672078"/>
            <a:ext cx="2821869" cy="438150"/>
          </a:xfrm>
          <a:prstGeom prst="roundRect">
            <a:avLst/>
          </a:prstGeom>
          <a:solidFill>
            <a:srgbClr val="303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IIP - HYDERABAD</a:t>
            </a:r>
          </a:p>
        </p:txBody>
      </p:sp>
      <p:sp>
        <p:nvSpPr>
          <p:cNvPr id="15" name="Rounded Rectangle 14"/>
          <p:cNvSpPr/>
          <p:nvPr/>
        </p:nvSpPr>
        <p:spPr>
          <a:xfrm>
            <a:off x="8182599" y="3672078"/>
            <a:ext cx="2920138" cy="438150"/>
          </a:xfrm>
          <a:prstGeom prst="roundRect">
            <a:avLst/>
          </a:prstGeom>
          <a:solidFill>
            <a:srgbClr val="303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IIP - AHMEDABAD</a:t>
            </a:r>
          </a:p>
        </p:txBody>
      </p:sp>
      <p:sp>
        <p:nvSpPr>
          <p:cNvPr id="16" name="Rectangle 15">
            <a:extLst>
              <a:ext uri="{FF2B5EF4-FFF2-40B4-BE49-F238E27FC236}">
                <a16:creationId xmlns:a16="http://schemas.microsoft.com/office/drawing/2014/main" xmlns="" id="{F59E7EB1-141B-492A-918A-A660E0A53662}"/>
              </a:ext>
            </a:extLst>
          </p:cNvPr>
          <p:cNvSpPr/>
          <p:nvPr/>
        </p:nvSpPr>
        <p:spPr>
          <a:xfrm>
            <a:off x="4559549" y="110665"/>
            <a:ext cx="3072902" cy="707886"/>
          </a:xfrm>
          <a:prstGeom prst="rect">
            <a:avLst/>
          </a:prstGeom>
        </p:spPr>
        <p:txBody>
          <a:bodyPr wrap="square">
            <a:spAutoFit/>
          </a:bodyPr>
          <a:lstStyle/>
          <a:p>
            <a:pPr>
              <a:defRPr/>
            </a:pPr>
            <a:r>
              <a:rPr lang="en-US" altLang="en-US" sz="4000" b="1" dirty="0">
                <a:solidFill>
                  <a:srgbClr val="385723"/>
                </a:solidFill>
                <a:effectLst>
                  <a:outerShdw blurRad="38100" dist="38100" dir="2700000" algn="tl">
                    <a:srgbClr val="000000">
                      <a:alpha val="43137"/>
                    </a:srgbClr>
                  </a:outerShdw>
                </a:effectLst>
                <a:latin typeface="Berlin Sans FB Demi" panose="020E0802020502020306" pitchFamily="34" charset="0"/>
                <a:ea typeface="+mj-ea"/>
                <a:cs typeface="+mj-cs"/>
              </a:rPr>
              <a:t>IIP CENTRES</a:t>
            </a:r>
          </a:p>
        </p:txBody>
      </p:sp>
    </p:spTree>
    <p:extLst>
      <p:ext uri="{BB962C8B-B14F-4D97-AF65-F5344CB8AC3E}">
        <p14:creationId xmlns:p14="http://schemas.microsoft.com/office/powerpoint/2010/main" val="3585401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xmlns="" id="{F6CDEA46-EB11-4ECF-AD0C-8DE2C13ECFDE}"/>
              </a:ext>
            </a:extLst>
          </p:cNvPr>
          <p:cNvSpPr txBox="1">
            <a:spLocks noChangeArrowheads="1"/>
          </p:cNvSpPr>
          <p:nvPr/>
        </p:nvSpPr>
        <p:spPr>
          <a:xfrm>
            <a:off x="3276600" y="333375"/>
            <a:ext cx="5976938" cy="457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pPr>
              <a:defRPr/>
            </a:pPr>
            <a:endParaRPr lang="en-US" altLang="en-US" sz="2800" b="1" kern="0" dirty="0">
              <a:solidFill>
                <a:srgbClr val="800000"/>
              </a:solidFill>
              <a:cs typeface="Aharoni" panose="02010803020104030203" pitchFamily="2" charset="-79"/>
            </a:endParaRPr>
          </a:p>
        </p:txBody>
      </p:sp>
      <p:graphicFrame>
        <p:nvGraphicFramePr>
          <p:cNvPr id="2" name="Diagram 1">
            <a:extLst>
              <a:ext uri="{FF2B5EF4-FFF2-40B4-BE49-F238E27FC236}">
                <a16:creationId xmlns:a16="http://schemas.microsoft.com/office/drawing/2014/main" xmlns="" id="{0E234D66-BFCC-4E91-947D-85EED18A1DCB}"/>
              </a:ext>
            </a:extLst>
          </p:cNvPr>
          <p:cNvGraphicFramePr/>
          <p:nvPr>
            <p:extLst/>
          </p:nvPr>
        </p:nvGraphicFramePr>
        <p:xfrm>
          <a:off x="1184650" y="790575"/>
          <a:ext cx="9852158" cy="5345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2">
            <a:extLst>
              <a:ext uri="{FF2B5EF4-FFF2-40B4-BE49-F238E27FC236}">
                <a16:creationId xmlns:a16="http://schemas.microsoft.com/office/drawing/2014/main" xmlns="" id="{2B2D4F8E-47CD-4B99-9B57-E8ABB0D9D2B8}"/>
              </a:ext>
            </a:extLst>
          </p:cNvPr>
          <p:cNvSpPr txBox="1">
            <a:spLocks noChangeArrowheads="1"/>
          </p:cNvSpPr>
          <p:nvPr/>
        </p:nvSpPr>
        <p:spPr>
          <a:xfrm>
            <a:off x="1952273" y="133581"/>
            <a:ext cx="8316912" cy="65699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pPr>
              <a:defRPr/>
            </a:pPr>
            <a:r>
              <a:rPr lang="en-US" altLang="en-US" sz="4000" b="1" kern="0" dirty="0">
                <a:solidFill>
                  <a:srgbClr val="006600"/>
                </a:solidFill>
                <a:latin typeface="+mn-lt"/>
                <a:cs typeface="Aharoni" panose="02010803020104030203" pitchFamily="2" charset="-79"/>
              </a:rPr>
              <a:t>ACTIVITIES  OF IIP</a:t>
            </a:r>
          </a:p>
        </p:txBody>
      </p:sp>
    </p:spTree>
    <p:extLst>
      <p:ext uri="{BB962C8B-B14F-4D97-AF65-F5344CB8AC3E}">
        <p14:creationId xmlns:p14="http://schemas.microsoft.com/office/powerpoint/2010/main" val="2581505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xmlns="" id="{B3368986-C816-45BF-83DF-3F4DCD764D7B}"/>
              </a:ext>
            </a:extLst>
          </p:cNvPr>
          <p:cNvSpPr>
            <a:spLocks noChangeArrowheads="1"/>
          </p:cNvSpPr>
          <p:nvPr/>
        </p:nvSpPr>
        <p:spPr bwMode="auto">
          <a:xfrm>
            <a:off x="1363980" y="1728829"/>
            <a:ext cx="9380220" cy="236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257175" indent="-257175" algn="just">
              <a:spcBef>
                <a:spcPct val="0"/>
              </a:spcBef>
              <a:buFont typeface="Wingdings" panose="05000000000000000000" pitchFamily="2" charset="2"/>
              <a:buChar char="§"/>
              <a:tabLst>
                <a:tab pos="0" algn="l"/>
                <a:tab pos="685800" algn="l"/>
              </a:tabLst>
              <a:defRPr/>
            </a:pPr>
            <a:r>
              <a:rPr lang="en-US" altLang="en-US" sz="2400" dirty="0">
                <a:solidFill>
                  <a:srgbClr val="080808"/>
                </a:solidFill>
                <a:latin typeface="+mn-lt"/>
              </a:rPr>
              <a:t>Development of innovative package design for liquid Jaggery (</a:t>
            </a:r>
            <a:r>
              <a:rPr lang="en-US" altLang="en-US" sz="2400" dirty="0" err="1">
                <a:solidFill>
                  <a:srgbClr val="080808"/>
                </a:solidFill>
                <a:latin typeface="+mn-lt"/>
              </a:rPr>
              <a:t>Nalen-Khajur</a:t>
            </a:r>
            <a:r>
              <a:rPr lang="en-US" altLang="en-US" sz="2400" dirty="0">
                <a:solidFill>
                  <a:srgbClr val="080808"/>
                </a:solidFill>
                <a:latin typeface="+mn-lt"/>
              </a:rPr>
              <a:t> </a:t>
            </a:r>
            <a:r>
              <a:rPr lang="en-US" altLang="en-US" sz="2400" dirty="0" err="1">
                <a:solidFill>
                  <a:srgbClr val="080808"/>
                </a:solidFill>
                <a:latin typeface="+mn-lt"/>
              </a:rPr>
              <a:t>Gud</a:t>
            </a:r>
            <a:r>
              <a:rPr lang="en-US" altLang="en-US" sz="2400" dirty="0">
                <a:solidFill>
                  <a:srgbClr val="080808"/>
                </a:solidFill>
                <a:latin typeface="+mn-lt"/>
              </a:rPr>
              <a:t>) </a:t>
            </a:r>
          </a:p>
          <a:p>
            <a:pPr marL="257175" indent="-257175" algn="just">
              <a:spcBef>
                <a:spcPct val="0"/>
              </a:spcBef>
              <a:buFont typeface="Wingdings" panose="05000000000000000000" pitchFamily="2" charset="2"/>
              <a:buChar char="§"/>
              <a:tabLst>
                <a:tab pos="0" algn="l"/>
                <a:tab pos="685800" algn="l"/>
              </a:tabLst>
              <a:defRPr/>
            </a:pPr>
            <a:r>
              <a:rPr lang="en-US" altLang="en-US" sz="2400" dirty="0">
                <a:solidFill>
                  <a:srgbClr val="080808"/>
                </a:solidFill>
                <a:latin typeface="+mn-lt"/>
              </a:rPr>
              <a:t>The Shelf Life of </a:t>
            </a:r>
            <a:r>
              <a:rPr lang="en-US" altLang="en-US" sz="2400" dirty="0" err="1">
                <a:solidFill>
                  <a:srgbClr val="080808"/>
                </a:solidFill>
                <a:latin typeface="+mn-lt"/>
              </a:rPr>
              <a:t>Nalen</a:t>
            </a:r>
            <a:r>
              <a:rPr lang="en-US" altLang="en-US" sz="2400" dirty="0">
                <a:solidFill>
                  <a:srgbClr val="080808"/>
                </a:solidFill>
                <a:latin typeface="+mn-lt"/>
              </a:rPr>
              <a:t> </a:t>
            </a:r>
            <a:r>
              <a:rPr lang="en-US" altLang="en-US" sz="2400" dirty="0" err="1">
                <a:solidFill>
                  <a:srgbClr val="080808"/>
                </a:solidFill>
                <a:latin typeface="+mn-lt"/>
              </a:rPr>
              <a:t>Gud</a:t>
            </a:r>
            <a:r>
              <a:rPr lang="en-US" altLang="en-US" sz="2400" dirty="0">
                <a:solidFill>
                  <a:srgbClr val="080808"/>
                </a:solidFill>
                <a:latin typeface="+mn-lt"/>
              </a:rPr>
              <a:t> has  increased from 5 hrs. to 92 days &amp; it is marketed by </a:t>
            </a:r>
            <a:r>
              <a:rPr lang="en-US" altLang="en-US" sz="2400" dirty="0" err="1">
                <a:solidFill>
                  <a:srgbClr val="080808"/>
                </a:solidFill>
                <a:latin typeface="+mn-lt"/>
              </a:rPr>
              <a:t>Biswa</a:t>
            </a:r>
            <a:r>
              <a:rPr lang="en-US" altLang="en-US" sz="2400" dirty="0">
                <a:solidFill>
                  <a:srgbClr val="080808"/>
                </a:solidFill>
                <a:latin typeface="+mn-lt"/>
              </a:rPr>
              <a:t> Bangla at Kolkata airport &amp;other </a:t>
            </a:r>
            <a:r>
              <a:rPr lang="en-US" altLang="en-US" sz="2400" dirty="0" err="1">
                <a:solidFill>
                  <a:srgbClr val="080808"/>
                </a:solidFill>
                <a:latin typeface="+mn-lt"/>
              </a:rPr>
              <a:t>imporium</a:t>
            </a:r>
            <a:r>
              <a:rPr lang="en-US" altLang="en-US" sz="2400" dirty="0">
                <a:solidFill>
                  <a:srgbClr val="080808"/>
                </a:solidFill>
                <a:latin typeface="+mn-lt"/>
              </a:rPr>
              <a:t> </a:t>
            </a:r>
          </a:p>
          <a:p>
            <a:pPr marL="257175" indent="-257175" algn="just">
              <a:spcBef>
                <a:spcPct val="0"/>
              </a:spcBef>
              <a:buFont typeface="Wingdings" panose="05000000000000000000" pitchFamily="2" charset="2"/>
              <a:buChar char="§"/>
              <a:tabLst>
                <a:tab pos="0" algn="l"/>
                <a:tab pos="685800" algn="l"/>
              </a:tabLst>
              <a:defRPr/>
            </a:pPr>
            <a:r>
              <a:rPr lang="en-IN" altLang="en-US" sz="2400" dirty="0">
                <a:solidFill>
                  <a:srgbClr val="080808"/>
                </a:solidFill>
                <a:latin typeface="+mn-lt"/>
              </a:rPr>
              <a:t>Package Design Developed for </a:t>
            </a:r>
            <a:r>
              <a:rPr lang="en-US" altLang="en-US" sz="2400" dirty="0">
                <a:solidFill>
                  <a:srgbClr val="080808"/>
                </a:solidFill>
                <a:latin typeface="+mn-lt"/>
              </a:rPr>
              <a:t>Tribal Cooperative Marketing Development Federation of India (</a:t>
            </a:r>
            <a:r>
              <a:rPr lang="en-IN" altLang="en-US" sz="2400" dirty="0">
                <a:solidFill>
                  <a:srgbClr val="080808"/>
                </a:solidFill>
                <a:latin typeface="+mn-lt"/>
              </a:rPr>
              <a:t>TRIFED) during the Lockdown </a:t>
            </a:r>
            <a:r>
              <a:rPr lang="en-IN" altLang="en-US" sz="2400" dirty="0">
                <a:solidFill>
                  <a:srgbClr val="080808"/>
                </a:solidFill>
              </a:rPr>
              <a:t>.</a:t>
            </a:r>
          </a:p>
        </p:txBody>
      </p:sp>
      <p:sp>
        <p:nvSpPr>
          <p:cNvPr id="10244" name="AutoShape 2" descr="iip delhi logo à¤à¥ à¤²à¤¿à¤ à¤à¤®à¥à¤ à¤ªà¤°à¤¿à¤£à¤¾à¤®">
            <a:extLst>
              <a:ext uri="{FF2B5EF4-FFF2-40B4-BE49-F238E27FC236}">
                <a16:creationId xmlns:a16="http://schemas.microsoft.com/office/drawing/2014/main" xmlns="" id="{F3218ECD-ED82-4B22-B178-B00FCE402660}"/>
              </a:ext>
            </a:extLst>
          </p:cNvPr>
          <p:cNvSpPr>
            <a:spLocks noChangeAspect="1" noChangeArrowheads="1"/>
          </p:cNvSpPr>
          <p:nvPr/>
        </p:nvSpPr>
        <p:spPr bwMode="auto">
          <a:xfrm>
            <a:off x="2783681" y="748904"/>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p>
        </p:txBody>
      </p:sp>
      <p:sp>
        <p:nvSpPr>
          <p:cNvPr id="10245" name="AutoShape 4" descr="iip delhi logo à¤à¥ à¤²à¤¿à¤ à¤à¤®à¥à¤ à¤ªà¤°à¤¿à¤£à¤¾à¤®">
            <a:extLst>
              <a:ext uri="{FF2B5EF4-FFF2-40B4-BE49-F238E27FC236}">
                <a16:creationId xmlns:a16="http://schemas.microsoft.com/office/drawing/2014/main" xmlns="" id="{543026C5-F912-4E89-A186-8A3449AC1094}"/>
              </a:ext>
            </a:extLst>
          </p:cNvPr>
          <p:cNvSpPr>
            <a:spLocks noChangeAspect="1" noChangeArrowheads="1"/>
          </p:cNvSpPr>
          <p:nvPr/>
        </p:nvSpPr>
        <p:spPr bwMode="auto">
          <a:xfrm>
            <a:off x="2897981" y="86320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p>
        </p:txBody>
      </p:sp>
      <p:sp>
        <p:nvSpPr>
          <p:cNvPr id="10246" name="AutoShape 6" descr="iip delhi logo à¤à¥ à¤²à¤¿à¤ à¤à¤®à¥à¤ à¤ªà¤°à¤¿à¤£à¤¾à¤®">
            <a:extLst>
              <a:ext uri="{FF2B5EF4-FFF2-40B4-BE49-F238E27FC236}">
                <a16:creationId xmlns:a16="http://schemas.microsoft.com/office/drawing/2014/main" xmlns="" id="{BF8B9FBA-3856-4EF4-AF8E-BE4828364966}"/>
              </a:ext>
            </a:extLst>
          </p:cNvPr>
          <p:cNvSpPr>
            <a:spLocks noChangeAspect="1" noChangeArrowheads="1"/>
          </p:cNvSpPr>
          <p:nvPr/>
        </p:nvSpPr>
        <p:spPr bwMode="auto">
          <a:xfrm>
            <a:off x="3012281" y="97750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p>
        </p:txBody>
      </p:sp>
      <p:sp>
        <p:nvSpPr>
          <p:cNvPr id="10247" name="AutoShape 8" descr="iip delhi logo à¤à¥ à¤²à¤¿à¤ à¤à¤®à¥à¤ à¤ªà¤°à¤¿à¤£à¤¾à¤®">
            <a:extLst>
              <a:ext uri="{FF2B5EF4-FFF2-40B4-BE49-F238E27FC236}">
                <a16:creationId xmlns:a16="http://schemas.microsoft.com/office/drawing/2014/main" xmlns="" id="{472B4042-358E-489A-BA90-27DAD7F731B1}"/>
              </a:ext>
            </a:extLst>
          </p:cNvPr>
          <p:cNvSpPr>
            <a:spLocks noChangeAspect="1" noChangeArrowheads="1"/>
          </p:cNvSpPr>
          <p:nvPr/>
        </p:nvSpPr>
        <p:spPr bwMode="auto">
          <a:xfrm>
            <a:off x="3126581" y="109180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p>
        </p:txBody>
      </p:sp>
      <p:pic>
        <p:nvPicPr>
          <p:cNvPr id="10248" name="Picture 2" descr="C:\Users\Director.IIP.000\AppData\Local\Microsoft\Windows\INetCache\Content.Outlook\K5AJI3RG\IMG_20151104_165727.jpg">
            <a:extLst>
              <a:ext uri="{FF2B5EF4-FFF2-40B4-BE49-F238E27FC236}">
                <a16:creationId xmlns:a16="http://schemas.microsoft.com/office/drawing/2014/main" xmlns="" id="{8301B8ED-292A-45B3-A9D9-E9C5B7E331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8258" y="4439382"/>
            <a:ext cx="1178323" cy="1735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2" descr="https://pdf2jpg.net/files/de3439981a0b67e345f28362fdc67a493380ca16/20190508164923-page-001.jpg">
            <a:extLst>
              <a:ext uri="{FF2B5EF4-FFF2-40B4-BE49-F238E27FC236}">
                <a16:creationId xmlns:a16="http://schemas.microsoft.com/office/drawing/2014/main" xmlns="" id="{D6F3A56B-3F27-48F8-B6A8-3468477572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3812" r="2776" b="2071"/>
          <a:stretch>
            <a:fillRect/>
          </a:stretch>
        </p:blipFill>
        <p:spPr bwMode="auto">
          <a:xfrm>
            <a:off x="3478208" y="4439382"/>
            <a:ext cx="1178323" cy="176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image108.jpeg" descr="a.jpg">
            <a:extLst>
              <a:ext uri="{FF2B5EF4-FFF2-40B4-BE49-F238E27FC236}">
                <a16:creationId xmlns:a16="http://schemas.microsoft.com/office/drawing/2014/main" xmlns="" id="{9F87CBAE-0D85-41E7-8DCE-BE339543885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4736" y="4498426"/>
            <a:ext cx="1543808" cy="15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Content Placeholder 4">
            <a:extLst>
              <a:ext uri="{FF2B5EF4-FFF2-40B4-BE49-F238E27FC236}">
                <a16:creationId xmlns:a16="http://schemas.microsoft.com/office/drawing/2014/main" xmlns="" id="{070E1097-114A-43D9-87F0-6DAAB634B7BE}"/>
              </a:ext>
            </a:extLst>
          </p:cNvPr>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a:xfrm>
            <a:off x="7221172" y="4582259"/>
            <a:ext cx="1620268" cy="1592362"/>
          </a:xfrm>
        </p:spPr>
      </p:pic>
      <p:sp>
        <p:nvSpPr>
          <p:cNvPr id="10252" name="Rectangle 2">
            <a:extLst>
              <a:ext uri="{FF2B5EF4-FFF2-40B4-BE49-F238E27FC236}">
                <a16:creationId xmlns:a16="http://schemas.microsoft.com/office/drawing/2014/main" xmlns="" id="{AC9FDD8E-7CFB-4A70-9172-A14D8D856068}"/>
              </a:ext>
            </a:extLst>
          </p:cNvPr>
          <p:cNvSpPr>
            <a:spLocks noGrp="1"/>
          </p:cNvSpPr>
          <p:nvPr>
            <p:ph type="title"/>
          </p:nvPr>
        </p:nvSpPr>
        <p:spPr>
          <a:xfrm>
            <a:off x="1363980" y="683379"/>
            <a:ext cx="9464039" cy="753665"/>
          </a:xfrm>
        </p:spPr>
        <p:txBody>
          <a:bodyPr>
            <a:noAutofit/>
          </a:bodyPr>
          <a:lstStyle/>
          <a:p>
            <a:r>
              <a:rPr lang="en-US" altLang="en-US" sz="2400" b="1" dirty="0">
                <a:solidFill>
                  <a:srgbClr val="000099"/>
                </a:solidFill>
              </a:rPr>
              <a:t>INNOVATIVE &amp; AESTHETIC PACKAGING FOR MSME, HANDICRAFT &amp; GI PRODUCTS </a:t>
            </a:r>
          </a:p>
        </p:txBody>
      </p:sp>
      <p:pic>
        <p:nvPicPr>
          <p:cNvPr id="12" name="Picture 7">
            <a:extLst>
              <a:ext uri="{FF2B5EF4-FFF2-40B4-BE49-F238E27FC236}">
                <a16:creationId xmlns:a16="http://schemas.microsoft.com/office/drawing/2014/main" xmlns="" id="{B1D51986-CE90-493B-A21C-8361FBA2C9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4111" b="15334"/>
          <a:stretch>
            <a:fillRect/>
          </a:stretch>
        </p:blipFill>
        <p:spPr bwMode="auto">
          <a:xfrm>
            <a:off x="9074195" y="4582259"/>
            <a:ext cx="2044909" cy="1629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
            <a:extLst>
              <a:ext uri="{FF2B5EF4-FFF2-40B4-BE49-F238E27FC236}">
                <a16:creationId xmlns:a16="http://schemas.microsoft.com/office/drawing/2014/main" xmlns="" id="{F7A65B53-E315-4B9F-9EB1-195891D3FAA0}"/>
              </a:ext>
            </a:extLst>
          </p:cNvPr>
          <p:cNvSpPr txBox="1">
            <a:spLocks noChangeArrowheads="1"/>
          </p:cNvSpPr>
          <p:nvPr/>
        </p:nvSpPr>
        <p:spPr bwMode="auto">
          <a:xfrm>
            <a:off x="9074195" y="5919865"/>
            <a:ext cx="18177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b="1" dirty="0">
                <a:solidFill>
                  <a:srgbClr val="000099"/>
                </a:solidFill>
                <a:latin typeface="Times New Roman" panose="02020603050405020304" pitchFamily="18" charset="0"/>
              </a:rPr>
              <a:t>PACKAGING DEVELOPMENT FOR PINEAPPLE </a:t>
            </a:r>
            <a:endParaRPr lang="en-IN" altLang="en-US" sz="1600" b="1" dirty="0">
              <a:solidFill>
                <a:srgbClr val="000099"/>
              </a:solidFill>
              <a:latin typeface="Times New Roman" panose="02020603050405020304" pitchFamily="18" charset="0"/>
            </a:endParaRPr>
          </a:p>
        </p:txBody>
      </p:sp>
    </p:spTree>
    <p:extLst>
      <p:ext uri="{BB962C8B-B14F-4D97-AF65-F5344CB8AC3E}">
        <p14:creationId xmlns:p14="http://schemas.microsoft.com/office/powerpoint/2010/main" val="704344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34440"/>
          </a:xfrm>
        </p:spPr>
        <p:txBody>
          <a:bodyPr>
            <a:normAutofit/>
          </a:bodyPr>
          <a:lstStyle/>
          <a:p>
            <a:r>
              <a:rPr lang="en-IN" dirty="0"/>
              <a:t>About  Apparel Industry </a:t>
            </a:r>
          </a:p>
        </p:txBody>
      </p:sp>
      <p:sp>
        <p:nvSpPr>
          <p:cNvPr id="3" name="Content Placeholder 2"/>
          <p:cNvSpPr>
            <a:spLocks noGrp="1"/>
          </p:cNvSpPr>
          <p:nvPr>
            <p:ph idx="1"/>
          </p:nvPr>
        </p:nvSpPr>
        <p:spPr>
          <a:xfrm>
            <a:off x="641429" y="1234442"/>
            <a:ext cx="7674435" cy="3803384"/>
          </a:xfrm>
        </p:spPr>
        <p:txBody>
          <a:bodyPr>
            <a:normAutofit/>
          </a:bodyPr>
          <a:lstStyle/>
          <a:p>
            <a:pPr>
              <a:lnSpc>
                <a:spcPct val="120000"/>
              </a:lnSpc>
            </a:pPr>
            <a:r>
              <a:rPr lang="en-US" sz="2600" dirty="0"/>
              <a:t>Apparel Industry - considered as one of the most unique industries universally</a:t>
            </a:r>
          </a:p>
          <a:p>
            <a:pPr>
              <a:lnSpc>
                <a:spcPct val="120000"/>
              </a:lnSpc>
            </a:pPr>
            <a:r>
              <a:rPr lang="en-US" b="0" dirty="0"/>
              <a:t>48% of online shoppers search for apparel category</a:t>
            </a:r>
          </a:p>
          <a:p>
            <a:pPr>
              <a:lnSpc>
                <a:spcPct val="120000"/>
              </a:lnSpc>
            </a:pPr>
            <a:r>
              <a:rPr lang="en-US" dirty="0"/>
              <a:t>After completing manufacturing task, apparel - required to be packed. </a:t>
            </a:r>
          </a:p>
          <a:p>
            <a:pPr>
              <a:lnSpc>
                <a:spcPct val="120000"/>
              </a:lnSpc>
            </a:pPr>
            <a:r>
              <a:rPr lang="en-US" dirty="0"/>
              <a:t>After packing, it is placed in cartons for  storage &amp; delivery.</a:t>
            </a:r>
            <a:endParaRPr lang="en-IN" sz="2600" dirty="0"/>
          </a:p>
        </p:txBody>
      </p:sp>
      <p:pic>
        <p:nvPicPr>
          <p:cNvPr id="5" name="Picture 13" descr="Industry Overview : Apparel"/>
          <p:cNvPicPr>
            <a:picLocks noChangeAspect="1" noChangeArrowheads="1"/>
          </p:cNvPicPr>
          <p:nvPr/>
        </p:nvPicPr>
        <p:blipFill>
          <a:blip r:embed="rId2" cstate="print"/>
          <a:srcRect/>
          <a:stretch>
            <a:fillRect/>
          </a:stretch>
        </p:blipFill>
        <p:spPr bwMode="auto">
          <a:xfrm>
            <a:off x="8658716" y="4604110"/>
            <a:ext cx="2145607" cy="1572712"/>
          </a:xfrm>
          <a:prstGeom prst="rect">
            <a:avLst/>
          </a:prstGeom>
          <a:ln>
            <a:noFill/>
          </a:ln>
          <a:effectLst>
            <a:softEdge rad="112500"/>
          </a:effectLst>
        </p:spPr>
      </p:pic>
      <p:pic>
        <p:nvPicPr>
          <p:cNvPr id="6" name="Picture 2" descr="$2.0/pc Only! Brand New Overstock Cloths &amp; Accessories ...">
            <a:extLst>
              <a:ext uri="{FF2B5EF4-FFF2-40B4-BE49-F238E27FC236}">
                <a16:creationId xmlns:a16="http://schemas.microsoft.com/office/drawing/2014/main" xmlns="" id="{9AD3591F-321E-43DC-82BE-61A9F12E2C7B}"/>
              </a:ext>
            </a:extLst>
          </p:cNvPr>
          <p:cNvPicPr>
            <a:picLocks noChangeAspect="1" noChangeArrowheads="1"/>
          </p:cNvPicPr>
          <p:nvPr/>
        </p:nvPicPr>
        <p:blipFill>
          <a:blip r:embed="rId3" cstate="print"/>
          <a:srcRect/>
          <a:stretch>
            <a:fillRect/>
          </a:stretch>
        </p:blipFill>
        <p:spPr bwMode="auto">
          <a:xfrm>
            <a:off x="8658717" y="1234441"/>
            <a:ext cx="2251327" cy="1802856"/>
          </a:xfrm>
          <a:prstGeom prst="rect">
            <a:avLst/>
          </a:prstGeom>
          <a:noFill/>
        </p:spPr>
      </p:pic>
      <p:pic>
        <p:nvPicPr>
          <p:cNvPr id="7" name="Picture 4" descr="Sewbots pave the way for the apparel factory of the future ...">
            <a:extLst>
              <a:ext uri="{FF2B5EF4-FFF2-40B4-BE49-F238E27FC236}">
                <a16:creationId xmlns:a16="http://schemas.microsoft.com/office/drawing/2014/main" xmlns="" id="{63E674A2-D4A5-4E56-936B-151010E2CA32}"/>
              </a:ext>
            </a:extLst>
          </p:cNvPr>
          <p:cNvPicPr>
            <a:picLocks noChangeAspect="1" noChangeArrowheads="1"/>
          </p:cNvPicPr>
          <p:nvPr/>
        </p:nvPicPr>
        <p:blipFill>
          <a:blip r:embed="rId4" cstate="print"/>
          <a:srcRect/>
          <a:stretch>
            <a:fillRect/>
          </a:stretch>
        </p:blipFill>
        <p:spPr bwMode="auto">
          <a:xfrm>
            <a:off x="8658716" y="3069376"/>
            <a:ext cx="2251327" cy="1502655"/>
          </a:xfrm>
          <a:prstGeom prst="rect">
            <a:avLst/>
          </a:prstGeom>
          <a:noFill/>
        </p:spPr>
      </p:pic>
    </p:spTree>
    <p:extLst>
      <p:ext uri="{BB962C8B-B14F-4D97-AF65-F5344CB8AC3E}">
        <p14:creationId xmlns:p14="http://schemas.microsoft.com/office/powerpoint/2010/main" val="1242296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5DAA90-D667-4B34-B3C0-8E0E8CE2A454}"/>
              </a:ext>
            </a:extLst>
          </p:cNvPr>
          <p:cNvSpPr>
            <a:spLocks noGrp="1"/>
          </p:cNvSpPr>
          <p:nvPr>
            <p:ph type="title"/>
          </p:nvPr>
        </p:nvSpPr>
        <p:spPr/>
        <p:txBody>
          <a:bodyPr>
            <a:normAutofit fontScale="90000"/>
          </a:bodyPr>
          <a:lstStyle/>
          <a:p>
            <a:r>
              <a:rPr lang="en-US" dirty="0"/>
              <a:t>Apparel Industry</a:t>
            </a:r>
            <a:endParaRPr lang="en-IN" dirty="0"/>
          </a:p>
        </p:txBody>
      </p:sp>
      <p:pic>
        <p:nvPicPr>
          <p:cNvPr id="4098" name="Picture 2" descr="Product Wise Sales in Indian e-Commerce Industry">
            <a:extLst>
              <a:ext uri="{FF2B5EF4-FFF2-40B4-BE49-F238E27FC236}">
                <a16:creationId xmlns:a16="http://schemas.microsoft.com/office/drawing/2014/main" xmlns="" id="{FFA0EDDC-BF3B-4F53-951B-221A2C1FDE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376" y="2518912"/>
            <a:ext cx="2994830" cy="26925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35C52831-CFE8-48B3-BAC3-13A082B44316}"/>
              </a:ext>
            </a:extLst>
          </p:cNvPr>
          <p:cNvSpPr/>
          <p:nvPr/>
        </p:nvSpPr>
        <p:spPr>
          <a:xfrm>
            <a:off x="1021702" y="1828998"/>
            <a:ext cx="3178332" cy="646331"/>
          </a:xfrm>
          <a:prstGeom prst="rect">
            <a:avLst/>
          </a:prstGeom>
        </p:spPr>
        <p:txBody>
          <a:bodyPr wrap="square">
            <a:spAutoFit/>
          </a:bodyPr>
          <a:lstStyle/>
          <a:p>
            <a:pPr fontAlgn="base"/>
            <a:r>
              <a:rPr lang="en-US" dirty="0">
                <a:solidFill>
                  <a:srgbClr val="0000CC"/>
                </a:solidFill>
                <a:latin typeface="Source Sans Pro" panose="020B0503030403020204" pitchFamily="34" charset="0"/>
              </a:rPr>
              <a:t>Product Wise Sales in Indian e-Commerce Industry:</a:t>
            </a:r>
            <a:endParaRPr lang="en-US" b="0" i="0" dirty="0">
              <a:solidFill>
                <a:srgbClr val="0000CC"/>
              </a:solidFill>
              <a:effectLst/>
              <a:latin typeface="Source Sans Pro" panose="020B0503030403020204" pitchFamily="34" charset="0"/>
            </a:endParaRPr>
          </a:p>
        </p:txBody>
      </p:sp>
      <p:sp>
        <p:nvSpPr>
          <p:cNvPr id="5" name="Rectangle 4">
            <a:extLst>
              <a:ext uri="{FF2B5EF4-FFF2-40B4-BE49-F238E27FC236}">
                <a16:creationId xmlns:a16="http://schemas.microsoft.com/office/drawing/2014/main" xmlns="" id="{54E9BC24-526A-417E-A3F2-2A3B6C4C0305}"/>
              </a:ext>
            </a:extLst>
          </p:cNvPr>
          <p:cNvSpPr/>
          <p:nvPr/>
        </p:nvSpPr>
        <p:spPr>
          <a:xfrm>
            <a:off x="5264835" y="1886998"/>
            <a:ext cx="4690047" cy="646331"/>
          </a:xfrm>
          <a:prstGeom prst="rect">
            <a:avLst/>
          </a:prstGeom>
        </p:spPr>
        <p:txBody>
          <a:bodyPr wrap="square">
            <a:spAutoFit/>
          </a:bodyPr>
          <a:lstStyle/>
          <a:p>
            <a:pPr fontAlgn="base"/>
            <a:r>
              <a:rPr lang="en-US" dirty="0">
                <a:solidFill>
                  <a:srgbClr val="0000CC"/>
                </a:solidFill>
                <a:latin typeface="Source Sans Pro" panose="020B0503030403020204" pitchFamily="34" charset="0"/>
              </a:rPr>
              <a:t>Fashion and Apparel e-Commerce Industry Statistics:</a:t>
            </a:r>
            <a:endParaRPr lang="en-US" b="0" i="0" dirty="0">
              <a:solidFill>
                <a:srgbClr val="0000CC"/>
              </a:solidFill>
              <a:effectLst/>
              <a:latin typeface="Source Sans Pro" panose="020B0503030403020204" pitchFamily="34" charset="0"/>
            </a:endParaRPr>
          </a:p>
        </p:txBody>
      </p:sp>
      <p:pic>
        <p:nvPicPr>
          <p:cNvPr id="4100" name="Picture 4" descr="e-Commerce Sale Trends In Fashion e-Commerce">
            <a:extLst>
              <a:ext uri="{FF2B5EF4-FFF2-40B4-BE49-F238E27FC236}">
                <a16:creationId xmlns:a16="http://schemas.microsoft.com/office/drawing/2014/main" xmlns="" id="{6560761B-6670-45B1-A9CB-EED012E60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7663" y="2290664"/>
            <a:ext cx="3178332" cy="3003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336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276" y="71688"/>
            <a:ext cx="10515600" cy="1167840"/>
          </a:xfrm>
        </p:spPr>
        <p:txBody>
          <a:bodyPr>
            <a:normAutofit/>
          </a:bodyPr>
          <a:lstStyle/>
          <a:p>
            <a:pPr>
              <a:lnSpc>
                <a:spcPct val="100000"/>
              </a:lnSpc>
            </a:pPr>
            <a:r>
              <a:rPr lang="en-US" sz="4000" dirty="0"/>
              <a:t>Why packaging is important for a Apparel?</a:t>
            </a:r>
            <a:endParaRPr lang="en-IN" sz="4000" dirty="0"/>
          </a:p>
        </p:txBody>
      </p:sp>
      <p:sp>
        <p:nvSpPr>
          <p:cNvPr id="3" name="Content Placeholder 2"/>
          <p:cNvSpPr>
            <a:spLocks noGrp="1"/>
          </p:cNvSpPr>
          <p:nvPr>
            <p:ph idx="1"/>
          </p:nvPr>
        </p:nvSpPr>
        <p:spPr>
          <a:xfrm>
            <a:off x="5794076" y="2412910"/>
            <a:ext cx="4666891" cy="1537988"/>
          </a:xfrm>
          <a:solidFill>
            <a:schemeClr val="accent4">
              <a:lumMod val="40000"/>
              <a:lumOff val="60000"/>
            </a:schemeClr>
          </a:solidFill>
        </p:spPr>
        <p:txBody>
          <a:bodyPr>
            <a:noAutofit/>
          </a:bodyPr>
          <a:lstStyle/>
          <a:p>
            <a:pPr fontAlgn="base"/>
            <a:r>
              <a:rPr lang="en-US" sz="1600" b="0" dirty="0"/>
              <a:t>Protection against tear</a:t>
            </a:r>
          </a:p>
          <a:p>
            <a:pPr fontAlgn="base"/>
            <a:r>
              <a:rPr lang="en-US" sz="1600" b="0" dirty="0"/>
              <a:t>Protection against weather or moisture / dust / UV protection</a:t>
            </a:r>
          </a:p>
          <a:p>
            <a:pPr fontAlgn="base"/>
            <a:r>
              <a:rPr lang="en-US" sz="1600" b="0" dirty="0"/>
              <a:t>Safety from losing form especially in case of stiff apparel like coats or blazers or footwear</a:t>
            </a:r>
          </a:p>
          <a:p>
            <a:pPr marL="0" indent="0">
              <a:buNone/>
            </a:pPr>
            <a:r>
              <a:rPr lang="en-US" sz="1600" b="0" dirty="0">
                <a:hlinkClick r:id="rId2"/>
              </a:rPr>
              <a:t/>
            </a:r>
            <a:br>
              <a:rPr lang="en-US" sz="1600" b="0" dirty="0">
                <a:hlinkClick r:id="rId2"/>
              </a:rPr>
            </a:br>
            <a:endParaRPr lang="en-US" sz="1600" dirty="0"/>
          </a:p>
        </p:txBody>
      </p:sp>
      <p:sp>
        <p:nvSpPr>
          <p:cNvPr id="4" name="Content Placeholder 2">
            <a:extLst>
              <a:ext uri="{FF2B5EF4-FFF2-40B4-BE49-F238E27FC236}">
                <a16:creationId xmlns:a16="http://schemas.microsoft.com/office/drawing/2014/main" xmlns="" id="{6B5293DA-4D88-4E04-B3D3-EAD0ACC04CC4}"/>
              </a:ext>
            </a:extLst>
          </p:cNvPr>
          <p:cNvSpPr txBox="1">
            <a:spLocks/>
          </p:cNvSpPr>
          <p:nvPr/>
        </p:nvSpPr>
        <p:spPr>
          <a:xfrm>
            <a:off x="795069" y="1537078"/>
            <a:ext cx="4070230" cy="4087344"/>
          </a:xfrm>
          <a:prstGeom prst="rect">
            <a:avLst/>
          </a:prstGeom>
        </p:spPr>
        <p:txBody>
          <a:bodyPr vert="horz" lIns="91440" tIns="45720" rIns="91440" bIns="45720" rtlCol="0">
            <a:noAutofit/>
          </a:bodyPr>
          <a:lstStyle>
            <a:lvl1pPr marL="228600" indent="-228600" algn="just" defTabSz="914400" rtl="0" eaLnBrk="1" latinLnBrk="0" hangingPunct="1">
              <a:lnSpc>
                <a:spcPct val="90000"/>
              </a:lnSpc>
              <a:spcBef>
                <a:spcPts val="1000"/>
              </a:spcBef>
              <a:buFont typeface="Arial" panose="020B0604020202020204" pitchFamily="34" charset="0"/>
              <a:buChar char="•"/>
              <a:defRPr lang="en-US" sz="2400" b="1" kern="1200" dirty="0" smtClean="0">
                <a:solidFill>
                  <a:schemeClr val="tx2">
                    <a:lumMod val="50000"/>
                  </a:schemeClr>
                </a:solidFill>
                <a:latin typeface="+mn-lt"/>
                <a:ea typeface="+mn-ea"/>
                <a:cs typeface="+mn-cs"/>
              </a:defRPr>
            </a:lvl1pPr>
            <a:lvl2pPr marL="685800" indent="-228600" algn="just" defTabSz="914400" rtl="0" eaLnBrk="1" latinLnBrk="0" hangingPunct="1">
              <a:lnSpc>
                <a:spcPct val="90000"/>
              </a:lnSpc>
              <a:spcBef>
                <a:spcPts val="500"/>
              </a:spcBef>
              <a:buFont typeface="Arial" panose="020B0604020202020204" pitchFamily="34" charset="0"/>
              <a:buChar char="•"/>
              <a:defRPr lang="en-US" sz="2400" b="1" kern="1200" dirty="0" smtClean="0">
                <a:solidFill>
                  <a:schemeClr val="accent2">
                    <a:lumMod val="50000"/>
                  </a:schemeClr>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accent6">
                    <a:lumMod val="50000"/>
                  </a:schemeClr>
                </a:solidFill>
                <a:latin typeface="+mn-lt"/>
                <a:ea typeface="+mn-ea"/>
                <a:cs typeface="+mn-cs"/>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rgbClr val="C00000"/>
                </a:solidFill>
                <a:latin typeface="+mn-lt"/>
                <a:ea typeface="+mn-ea"/>
                <a:cs typeface="+mn-cs"/>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dirty="0"/>
              <a:t>Packaging performs basic functions:</a:t>
            </a:r>
          </a:p>
          <a:p>
            <a:pPr lvl="1">
              <a:lnSpc>
                <a:spcPct val="100000"/>
              </a:lnSpc>
              <a:spcBef>
                <a:spcPts val="0"/>
              </a:spcBef>
            </a:pPr>
            <a:r>
              <a:rPr lang="en-US" dirty="0"/>
              <a:t>Protection /Containment</a:t>
            </a:r>
          </a:p>
          <a:p>
            <a:pPr lvl="1">
              <a:lnSpc>
                <a:spcPct val="100000"/>
              </a:lnSpc>
              <a:spcBef>
                <a:spcPts val="0"/>
              </a:spcBef>
            </a:pPr>
            <a:r>
              <a:rPr lang="en-US" dirty="0"/>
              <a:t>Preservation/Longevity/</a:t>
            </a:r>
          </a:p>
          <a:p>
            <a:pPr lvl="1">
              <a:lnSpc>
                <a:spcPct val="100000"/>
              </a:lnSpc>
              <a:spcBef>
                <a:spcPts val="0"/>
              </a:spcBef>
            </a:pPr>
            <a:r>
              <a:rPr lang="en-US" dirty="0"/>
              <a:t>Promotion /Information</a:t>
            </a:r>
          </a:p>
          <a:p>
            <a:pPr lvl="1">
              <a:lnSpc>
                <a:spcPct val="100000"/>
              </a:lnSpc>
              <a:spcBef>
                <a:spcPts val="0"/>
              </a:spcBef>
            </a:pPr>
            <a:r>
              <a:rPr lang="en-US" dirty="0"/>
              <a:t>Marketing tool /Sale/ /Branding</a:t>
            </a:r>
          </a:p>
          <a:p>
            <a:pPr lvl="1">
              <a:lnSpc>
                <a:spcPct val="100000"/>
              </a:lnSpc>
              <a:spcBef>
                <a:spcPts val="0"/>
              </a:spcBef>
            </a:pPr>
            <a:r>
              <a:rPr lang="en-US" dirty="0"/>
              <a:t>Transportation</a:t>
            </a:r>
          </a:p>
          <a:p>
            <a:pPr lvl="1">
              <a:lnSpc>
                <a:spcPct val="100000"/>
              </a:lnSpc>
              <a:spcBef>
                <a:spcPts val="0"/>
              </a:spcBef>
            </a:pPr>
            <a:r>
              <a:rPr lang="en-US" dirty="0"/>
              <a:t>Utility of use/Value addition</a:t>
            </a:r>
          </a:p>
          <a:p>
            <a:pPr lvl="1">
              <a:lnSpc>
                <a:spcPct val="100000"/>
              </a:lnSpc>
              <a:spcBef>
                <a:spcPts val="0"/>
              </a:spcBef>
            </a:pPr>
            <a:endParaRPr lang="en-US" dirty="0"/>
          </a:p>
        </p:txBody>
      </p:sp>
    </p:spTree>
    <p:extLst>
      <p:ext uri="{BB962C8B-B14F-4D97-AF65-F5344CB8AC3E}">
        <p14:creationId xmlns:p14="http://schemas.microsoft.com/office/powerpoint/2010/main" val="3849515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A57C9DB-72A8-4347-A00B-1AE9F97098C0}" vid="{FEC22D39-E092-4408-871E-1CC71265713F}"/>
    </a:ext>
  </a:extLst>
</a:theme>
</file>

<file path=docProps/app.xml><?xml version="1.0" encoding="utf-8"?>
<Properties xmlns="http://schemas.openxmlformats.org/officeDocument/2006/extended-properties" xmlns:vt="http://schemas.openxmlformats.org/officeDocument/2006/docPropsVTypes">
  <Template>Facet</Template>
  <TotalTime>395</TotalTime>
  <Words>1959</Words>
  <Application>Microsoft Office PowerPoint</Application>
  <PresentationFormat>Widescreen</PresentationFormat>
  <Paragraphs>244</Paragraphs>
  <Slides>37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Aharoni</vt:lpstr>
      <vt:lpstr>Arial</vt:lpstr>
      <vt:lpstr>Berlin Sans FB Demi</vt:lpstr>
      <vt:lpstr>Calibri</vt:lpstr>
      <vt:lpstr>Calibri Light</vt:lpstr>
      <vt:lpstr>Source Sans Pro</vt:lpstr>
      <vt:lpstr>Times New Roman</vt:lpstr>
      <vt:lpstr>Wingdings</vt:lpstr>
      <vt:lpstr>Office Theme</vt:lpstr>
      <vt:lpstr>Emerging Role of Packaging for Apparel Sector</vt:lpstr>
      <vt:lpstr>ABOUT IIP</vt:lpstr>
      <vt:lpstr>ROLE OF IIP FOR PROMOTION OF PACKAGING</vt:lpstr>
      <vt:lpstr>PowerPoint Presentation</vt:lpstr>
      <vt:lpstr>PowerPoint Presentation</vt:lpstr>
      <vt:lpstr>INNOVATIVE &amp; AESTHETIC PACKAGING FOR MSME, HANDICRAFT &amp; GI PRODUCTS </vt:lpstr>
      <vt:lpstr>About  Apparel Industry </vt:lpstr>
      <vt:lpstr>Apparel Industry</vt:lpstr>
      <vt:lpstr>Why packaging is important for a Apparel?</vt:lpstr>
      <vt:lpstr>Role of Product Packaging</vt:lpstr>
      <vt:lpstr>Product Packaging…</vt:lpstr>
      <vt:lpstr> Basic Operation of Garment Packing  </vt:lpstr>
      <vt:lpstr>Type of Garment Packaging </vt:lpstr>
      <vt:lpstr>Packing Materials</vt:lpstr>
      <vt:lpstr>Quality Specifications for Packaging Materials:</vt:lpstr>
      <vt:lpstr>Most commonly Used Types of Garment Packing are given below</vt:lpstr>
      <vt:lpstr>Ancient &amp; Traditional Apparel  Packaging </vt:lpstr>
      <vt:lpstr>Modern Role of Packaging  Innovative Design…</vt:lpstr>
      <vt:lpstr>PowerPoint Presentation</vt:lpstr>
      <vt:lpstr>PowerPoint Presentation</vt:lpstr>
      <vt:lpstr>Premium Package in Retail Market</vt:lpstr>
      <vt:lpstr>Today Super Market Tends…</vt:lpstr>
      <vt:lpstr>Consumer Packaging for Export of Apparel</vt:lpstr>
      <vt:lpstr>Challenges Facing by the apparel / Textile Industry</vt:lpstr>
      <vt:lpstr>Innovative Packaging for Apparel </vt:lpstr>
      <vt:lpstr>Challenges Facing by the apparel / Textile Industry</vt:lpstr>
      <vt:lpstr>Need for Innovative Packaging</vt:lpstr>
      <vt:lpstr>Garment Labelling Requirements  for Apparel</vt:lpstr>
      <vt:lpstr>Garment Labelling Requirements  for Apparel</vt:lpstr>
      <vt:lpstr>Garment Labelling Requirements  for Apparel</vt:lpstr>
      <vt:lpstr>Regulatory Bodies Oversee Garment Labeling</vt:lpstr>
      <vt:lpstr>Labelling Regulations and Requirements</vt:lpstr>
      <vt:lpstr>Labelling Regulations and Requirements</vt:lpstr>
      <vt:lpstr>Indian standards related to Cloth / Apparel industry</vt:lpstr>
      <vt:lpstr>Apparel Industry Facing  Problems ?  </vt:lpstr>
      <vt:lpstr>Role of IIP</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KRITIKA</cp:lastModifiedBy>
  <cp:revision>62</cp:revision>
  <dcterms:created xsi:type="dcterms:W3CDTF">2020-09-03T10:50:49Z</dcterms:created>
  <dcterms:modified xsi:type="dcterms:W3CDTF">2020-09-09T11:00:09Z</dcterms:modified>
</cp:coreProperties>
</file>