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4"/>
  </p:sldMasterIdLst>
  <p:notesMasterIdLst>
    <p:notesMasterId r:id="rId59"/>
  </p:notesMasterIdLst>
  <p:sldIdLst>
    <p:sldId id="407" r:id="rId5"/>
    <p:sldId id="448" r:id="rId6"/>
    <p:sldId id="431" r:id="rId7"/>
    <p:sldId id="432" r:id="rId8"/>
    <p:sldId id="446" r:id="rId9"/>
    <p:sldId id="257" r:id="rId10"/>
    <p:sldId id="408" r:id="rId11"/>
    <p:sldId id="272" r:id="rId12"/>
    <p:sldId id="265" r:id="rId13"/>
    <p:sldId id="423" r:id="rId14"/>
    <p:sldId id="276" r:id="rId15"/>
    <p:sldId id="277" r:id="rId16"/>
    <p:sldId id="409" r:id="rId17"/>
    <p:sldId id="263" r:id="rId18"/>
    <p:sldId id="410" r:id="rId19"/>
    <p:sldId id="264" r:id="rId20"/>
    <p:sldId id="269" r:id="rId21"/>
    <p:sldId id="267" r:id="rId22"/>
    <p:sldId id="270" r:id="rId23"/>
    <p:sldId id="271" r:id="rId24"/>
    <p:sldId id="374" r:id="rId25"/>
    <p:sldId id="375" r:id="rId26"/>
    <p:sldId id="377" r:id="rId27"/>
    <p:sldId id="421" r:id="rId28"/>
    <p:sldId id="378" r:id="rId29"/>
    <p:sldId id="424" r:id="rId30"/>
    <p:sldId id="426" r:id="rId31"/>
    <p:sldId id="429" r:id="rId32"/>
    <p:sldId id="427" r:id="rId33"/>
    <p:sldId id="428" r:id="rId34"/>
    <p:sldId id="357" r:id="rId35"/>
    <p:sldId id="352" r:id="rId36"/>
    <p:sldId id="449" r:id="rId37"/>
    <p:sldId id="283" r:id="rId38"/>
    <p:sldId id="285" r:id="rId39"/>
    <p:sldId id="353" r:id="rId40"/>
    <p:sldId id="450" r:id="rId41"/>
    <p:sldId id="451" r:id="rId42"/>
    <p:sldId id="355" r:id="rId43"/>
    <p:sldId id="280" r:id="rId44"/>
    <p:sldId id="281" r:id="rId45"/>
    <p:sldId id="350" r:id="rId46"/>
    <p:sldId id="351" r:id="rId47"/>
    <p:sldId id="273" r:id="rId48"/>
    <p:sldId id="274" r:id="rId49"/>
    <p:sldId id="452" r:id="rId50"/>
    <p:sldId id="453" r:id="rId51"/>
    <p:sldId id="454" r:id="rId52"/>
    <p:sldId id="268" r:id="rId53"/>
    <p:sldId id="275" r:id="rId54"/>
    <p:sldId id="282" r:id="rId55"/>
    <p:sldId id="356" r:id="rId56"/>
    <p:sldId id="260" r:id="rId57"/>
    <p:sldId id="261" r:id="rId58"/>
  </p:sldIdLst>
  <p:sldSz cx="9144000" cy="5143500" type="screen16x9"/>
  <p:notesSz cx="6735763" cy="9866313"/>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5692" userDrawn="1">
          <p15:clr>
            <a:srgbClr val="A4A3A4"/>
          </p15:clr>
        </p15:guide>
        <p15:guide id="3" orient="horz" pos="2038" userDrawn="1">
          <p15:clr>
            <a:srgbClr val="A4A3A4"/>
          </p15:clr>
        </p15:guide>
        <p15:guide id="4" pos="68" userDrawn="1">
          <p15:clr>
            <a:srgbClr val="A4A3A4"/>
          </p15:clr>
        </p15:guide>
        <p15:guide id="5" orient="horz" pos="1847" userDrawn="1">
          <p15:clr>
            <a:srgbClr val="A4A3A4"/>
          </p15:clr>
        </p15:guide>
        <p15:guide id="6" orient="horz" pos="3117" userDrawn="1">
          <p15:clr>
            <a:srgbClr val="A4A3A4"/>
          </p15:clr>
        </p15:guide>
        <p15:guide id="7" orient="horz" pos="3162" userDrawn="1">
          <p15:clr>
            <a:srgbClr val="A4A3A4"/>
          </p15:clr>
        </p15:guide>
        <p15:guide id="8" orient="horz" pos="577" userDrawn="1">
          <p15:clr>
            <a:srgbClr val="A4A3A4"/>
          </p15:clr>
        </p15:guide>
        <p15:guide id="9" orient="horz" pos="667" userDrawn="1">
          <p15:clr>
            <a:srgbClr val="A4A3A4"/>
          </p15:clr>
        </p15:guide>
        <p15:guide id="10" pos="249" userDrawn="1">
          <p15:clr>
            <a:srgbClr val="A4A3A4"/>
          </p15:clr>
        </p15:guide>
        <p15:guide id="11" pos="2880" userDrawn="1">
          <p15:clr>
            <a:srgbClr val="A4A3A4"/>
          </p15:clr>
        </p15:guide>
        <p15:guide id="13" orient="horz" pos="2845" userDrawn="1">
          <p15:clr>
            <a:srgbClr val="A4A3A4"/>
          </p15:clr>
        </p15:guide>
        <p15:guide id="14" orient="horz" pos="214" userDrawn="1">
          <p15:clr>
            <a:srgbClr val="A4A3A4"/>
          </p15:clr>
        </p15:guide>
        <p15:guide id="15" orient="horz" pos="78" userDrawn="1">
          <p15:clr>
            <a:srgbClr val="A4A3A4"/>
          </p15:clr>
        </p15:guide>
        <p15:guide id="16" pos="30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3723D"/>
    <a:srgbClr val="2A317D"/>
    <a:srgbClr val="19317D"/>
    <a:srgbClr val="D8D8D8"/>
    <a:srgbClr val="2B347A"/>
    <a:srgbClr val="14467C"/>
    <a:srgbClr val="818285"/>
    <a:srgbClr val="0072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89252" autoAdjust="0"/>
  </p:normalViewPr>
  <p:slideViewPr>
    <p:cSldViewPr>
      <p:cViewPr varScale="1">
        <p:scale>
          <a:sx n="98" d="100"/>
          <a:sy n="98" d="100"/>
        </p:scale>
        <p:origin x="-600" y="-90"/>
      </p:cViewPr>
      <p:guideLst>
        <p:guide orient="horz" pos="1620"/>
        <p:guide orient="horz" pos="2038"/>
        <p:guide orient="horz" pos="1847"/>
        <p:guide orient="horz" pos="3117"/>
        <p:guide orient="horz" pos="3162"/>
        <p:guide orient="horz" pos="577"/>
        <p:guide orient="horz" pos="667"/>
        <p:guide orient="horz" pos="2845"/>
        <p:guide pos="5692"/>
        <p:guide pos="68"/>
        <p:guide pos="249"/>
        <p:guide pos="2880"/>
        <p:guide pos="3016"/>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A5B69F8-C7C7-4AA6-9D28-4274D0F9900F}" type="datetimeFigureOut">
              <a:rPr lang="en-US" smtClean="0"/>
              <a:pPr/>
              <a:t>3/2/2021</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D96B466-7F1B-49F7-BCF2-BA0671524B84}" type="slidenum">
              <a:rPr lang="en-US" smtClean="0"/>
              <a:pPr/>
              <a:t>‹#›</a:t>
            </a:fld>
            <a:endParaRPr lang="en-US"/>
          </a:p>
        </p:txBody>
      </p:sp>
    </p:spTree>
    <p:extLst>
      <p:ext uri="{BB962C8B-B14F-4D97-AF65-F5344CB8AC3E}">
        <p14:creationId xmlns:p14="http://schemas.microsoft.com/office/powerpoint/2010/main" xmlns="" val="1608551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xmlns="" id="{72981B71-0D9C-4DC0-9C74-8984700B71B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7" name="Notes Placeholder 2">
            <a:extLst>
              <a:ext uri="{FF2B5EF4-FFF2-40B4-BE49-F238E27FC236}">
                <a16:creationId xmlns:a16="http://schemas.microsoft.com/office/drawing/2014/main" xmlns="" id="{6DD170A4-BE1C-489E-845A-92BDCDCA9AA9}"/>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맑은 고딕" panose="020B0503020000020004" pitchFamily="34" charset="-127"/>
              </a:rPr>
              <a:t>Statement of Objects and Reasons</a:t>
            </a:r>
          </a:p>
          <a:p>
            <a:endParaRPr lang="en-US" altLang="en-US" dirty="0">
              <a:ea typeface="맑은 고딕" panose="020B0503020000020004" pitchFamily="34" charset="-127"/>
            </a:endParaRPr>
          </a:p>
          <a:p>
            <a:pPr algn="just"/>
            <a:r>
              <a:rPr lang="en-US" altLang="en-US" dirty="0">
                <a:solidFill>
                  <a:srgbClr val="FFFF00"/>
                </a:solidFill>
                <a:ea typeface="맑은 고딕" panose="020B0503020000020004" pitchFamily="34" charset="-127"/>
              </a:rPr>
              <a:t>Clause 141 of the Bill seeks to amend sub-section (3) of section 8 of the Central Sales Tax Act, 1956 by substituting clause (b) thereof, so as to exclude therefrom the goods used in the telecommunication network or in mining or in generation or distribution of electricity or any other form of power. </a:t>
            </a:r>
          </a:p>
          <a:p>
            <a:endParaRPr lang="en-US" altLang="en-US" dirty="0">
              <a:ea typeface="맑은 고딕" panose="020B0503020000020004" pitchFamily="34" charset="-127"/>
            </a:endParaRPr>
          </a:p>
        </p:txBody>
      </p:sp>
      <p:sp>
        <p:nvSpPr>
          <p:cNvPr id="4" name="Slide Number Placeholder 3">
            <a:extLst>
              <a:ext uri="{FF2B5EF4-FFF2-40B4-BE49-F238E27FC236}">
                <a16:creationId xmlns:a16="http://schemas.microsoft.com/office/drawing/2014/main" xmlns="" id="{5C077513-7A85-4E62-B187-62FBCA81FFDA}"/>
              </a:ext>
            </a:extLst>
          </p:cNvPr>
          <p:cNvSpPr>
            <a:spLocks noGrp="1"/>
          </p:cNvSpPr>
          <p:nvPr>
            <p:ph type="sldNum" sz="quarter" idx="5"/>
          </p:nvPr>
        </p:nvSpPr>
        <p:spPr/>
        <p:txBody>
          <a:bodyPr/>
          <a:lstStyle>
            <a:lvl1pPr>
              <a:defRPr>
                <a:solidFill>
                  <a:schemeClr val="tx1"/>
                </a:solidFill>
                <a:latin typeface="Calibri" panose="020F0502020204030204" pitchFamily="34" charset="0"/>
                <a:ea typeface="맑은 고딕" panose="020B0503020000020004" pitchFamily="34" charset="-127"/>
              </a:defRPr>
            </a:lvl1pPr>
            <a:lvl2pPr marL="742950" indent="-285750">
              <a:defRPr>
                <a:solidFill>
                  <a:schemeClr val="tx1"/>
                </a:solidFill>
                <a:latin typeface="Calibri" panose="020F0502020204030204" pitchFamily="34" charset="0"/>
                <a:ea typeface="맑은 고딕" panose="020B0503020000020004" pitchFamily="34" charset="-127"/>
              </a:defRPr>
            </a:lvl2pPr>
            <a:lvl3pPr marL="1143000" indent="-228600">
              <a:defRPr>
                <a:solidFill>
                  <a:schemeClr val="tx1"/>
                </a:solidFill>
                <a:latin typeface="Calibri" panose="020F0502020204030204" pitchFamily="34" charset="0"/>
                <a:ea typeface="맑은 고딕" panose="020B0503020000020004" pitchFamily="34" charset="-127"/>
              </a:defRPr>
            </a:lvl3pPr>
            <a:lvl4pPr marL="1600200" indent="-228600">
              <a:defRPr>
                <a:solidFill>
                  <a:schemeClr val="tx1"/>
                </a:solidFill>
                <a:latin typeface="Calibri" panose="020F0502020204030204" pitchFamily="34" charset="0"/>
                <a:ea typeface="맑은 고딕" panose="020B0503020000020004" pitchFamily="34" charset="-127"/>
              </a:defRPr>
            </a:lvl4pPr>
            <a:lvl5pPr marL="2057400" indent="-228600">
              <a:defRPr>
                <a:solidFill>
                  <a:schemeClr val="tx1"/>
                </a:solidFill>
                <a:latin typeface="Calibri" panose="020F050202020403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Calibri" panose="020F050202020403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Calibri" panose="020F050202020403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Calibri" panose="020F050202020403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Calibri" panose="020F0502020204030204" pitchFamily="34" charset="0"/>
                <a:ea typeface="맑은 고딕" panose="020B0503020000020004" pitchFamily="34" charset="-127"/>
              </a:defRPr>
            </a:lvl9pPr>
          </a:lstStyle>
          <a:p>
            <a:fld id="{8436714C-1FF8-4A18-9969-3F596367067D}" type="slidenum">
              <a:rPr lang="en-US" altLang="en-US"/>
              <a:pPr/>
              <a:t>5</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96B466-7F1B-49F7-BCF2-BA0671524B84}" type="slidenum">
              <a:rPr lang="en-US" smtClean="0"/>
              <a:pPr/>
              <a:t>6</a:t>
            </a:fld>
            <a:endParaRPr lang="en-US"/>
          </a:p>
        </p:txBody>
      </p:sp>
    </p:spTree>
    <p:extLst>
      <p:ext uri="{BB962C8B-B14F-4D97-AF65-F5344CB8AC3E}">
        <p14:creationId xmlns:p14="http://schemas.microsoft.com/office/powerpoint/2010/main" xmlns="" val="1014312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96B466-7F1B-49F7-BCF2-BA0671524B84}" type="slidenum">
              <a:rPr lang="en-US" smtClean="0"/>
              <a:pPr/>
              <a:t>7</a:t>
            </a:fld>
            <a:endParaRPr lang="en-US"/>
          </a:p>
        </p:txBody>
      </p:sp>
    </p:spTree>
    <p:extLst>
      <p:ext uri="{BB962C8B-B14F-4D97-AF65-F5344CB8AC3E}">
        <p14:creationId xmlns:p14="http://schemas.microsoft.com/office/powerpoint/2010/main" xmlns="" val="656164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96B466-7F1B-49F7-BCF2-BA0671524B84}" type="slidenum">
              <a:rPr lang="en-US" smtClean="0"/>
              <a:pPr/>
              <a:t>25</a:t>
            </a:fld>
            <a:endParaRPr lang="en-US"/>
          </a:p>
        </p:txBody>
      </p:sp>
    </p:spTree>
    <p:extLst>
      <p:ext uri="{BB962C8B-B14F-4D97-AF65-F5344CB8AC3E}">
        <p14:creationId xmlns:p14="http://schemas.microsoft.com/office/powerpoint/2010/main" xmlns="" val="1331628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D96B466-7F1B-49F7-BCF2-BA0671524B84}" type="slidenum">
              <a:rPr lang="en-US" smtClean="0"/>
              <a:pPr/>
              <a:t>49</a:t>
            </a:fld>
            <a:endParaRPr lang="en-US"/>
          </a:p>
        </p:txBody>
      </p:sp>
    </p:spTree>
    <p:extLst>
      <p:ext uri="{BB962C8B-B14F-4D97-AF65-F5344CB8AC3E}">
        <p14:creationId xmlns:p14="http://schemas.microsoft.com/office/powerpoint/2010/main" xmlns="" val="2746122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6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BB676BBC-B827-F840-85A6-4DE2F9AE4C51}"/>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tx1">
                    <a:lumMod val="50000"/>
                    <a:lumOff val="50000"/>
                  </a:schemeClr>
                </a:solidFill>
                <a:latin typeface="Kobern" pitchFamily="2" charset="77"/>
                <a:ea typeface="Cambria Math" panose="02040503050406030204" pitchFamily="18" charset="0"/>
              </a:rPr>
              <a:t>© 2020 | </a:t>
            </a:r>
            <a:r>
              <a:rPr lang="en-US" sz="800" b="0" i="0" cap="none" spc="100" baseline="0" dirty="0" err="1">
                <a:solidFill>
                  <a:schemeClr val="tx1">
                    <a:lumMod val="50000"/>
                    <a:lumOff val="50000"/>
                  </a:schemeClr>
                </a:solidFill>
                <a:latin typeface="Kobern" pitchFamily="2" charset="77"/>
                <a:ea typeface="Cambria Math" panose="02040503050406030204" pitchFamily="18" charset="0"/>
              </a:rPr>
              <a:t>Lakshmikumaran</a:t>
            </a:r>
            <a:r>
              <a:rPr lang="en-US" sz="800" b="0" i="0" cap="none" spc="100" baseline="0" dirty="0">
                <a:solidFill>
                  <a:schemeClr val="tx1">
                    <a:lumMod val="50000"/>
                    <a:lumOff val="50000"/>
                  </a:schemeClr>
                </a:solidFill>
                <a:latin typeface="Kobern" pitchFamily="2" charset="77"/>
                <a:ea typeface="Cambria Math" panose="02040503050406030204" pitchFamily="18" charset="0"/>
              </a:rPr>
              <a:t> &amp; Sridharan</a:t>
            </a:r>
          </a:p>
        </p:txBody>
      </p:sp>
      <p:sp>
        <p:nvSpPr>
          <p:cNvPr id="12" name="TextBox 11">
            <a:extLst>
              <a:ext uri="{FF2B5EF4-FFF2-40B4-BE49-F238E27FC236}">
                <a16:creationId xmlns:a16="http://schemas.microsoft.com/office/drawing/2014/main" xmlns="" id="{396B9775-8B88-FE44-B5D9-D441E1F68BC1}"/>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tx1">
                    <a:lumMod val="50000"/>
                    <a:lumOff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tx1">
                    <a:lumMod val="50000"/>
                    <a:lumOff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tx1">
                  <a:lumMod val="50000"/>
                  <a:lumOff val="50000"/>
                </a:schemeClr>
              </a:solidFill>
              <a:latin typeface="Kobern" pitchFamily="2" charset="77"/>
              <a:ea typeface="Cambria Math" panose="02040503050406030204" pitchFamily="18" charset="0"/>
            </a:endParaRPr>
          </a:p>
        </p:txBody>
      </p:sp>
      <p:sp>
        <p:nvSpPr>
          <p:cNvPr id="7" name="TextBox 6">
            <a:extLst>
              <a:ext uri="{FF2B5EF4-FFF2-40B4-BE49-F238E27FC236}">
                <a16:creationId xmlns:a16="http://schemas.microsoft.com/office/drawing/2014/main" xmlns="" id="{44E65AD8-70A7-514B-A1C1-156DB4192D20}"/>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5" name="Rectangle 4">
            <a:extLst>
              <a:ext uri="{FF2B5EF4-FFF2-40B4-BE49-F238E27FC236}">
                <a16:creationId xmlns:a16="http://schemas.microsoft.com/office/drawing/2014/main" xmlns="" id="{6B7C0116-9EC8-F14A-81F2-0F432CF17060}"/>
              </a:ext>
            </a:extLst>
          </p:cNvPr>
          <p:cNvSpPr/>
          <p:nvPr userDrawn="1"/>
        </p:nvSpPr>
        <p:spPr>
          <a:xfrm>
            <a:off x="1519519" y="2092139"/>
            <a:ext cx="959223" cy="959223"/>
          </a:xfrm>
          <a:prstGeom prst="rect">
            <a:avLst/>
          </a:prstGeom>
          <a:solidFill>
            <a:srgbClr val="333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A6576452-74C0-144F-9757-1789156799F2}"/>
              </a:ext>
            </a:extLst>
          </p:cNvPr>
          <p:cNvSpPr/>
          <p:nvPr userDrawn="1"/>
        </p:nvSpPr>
        <p:spPr>
          <a:xfrm>
            <a:off x="2548667" y="2092139"/>
            <a:ext cx="959223" cy="959223"/>
          </a:xfrm>
          <a:prstGeom prst="rect">
            <a:avLst/>
          </a:prstGeom>
          <a:solidFill>
            <a:srgbClr val="44BB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xmlns="" id="{7C1AF39B-2CA9-4542-9305-F691FD790E5D}"/>
              </a:ext>
            </a:extLst>
          </p:cNvPr>
          <p:cNvSpPr/>
          <p:nvPr userDrawn="1"/>
        </p:nvSpPr>
        <p:spPr>
          <a:xfrm>
            <a:off x="3577815" y="2092139"/>
            <a:ext cx="959223" cy="959223"/>
          </a:xfrm>
          <a:prstGeom prst="rect">
            <a:avLst/>
          </a:prstGeom>
          <a:solidFill>
            <a:srgbClr val="92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15C03592-4C33-8D46-B8AD-03A92046500A}"/>
              </a:ext>
            </a:extLst>
          </p:cNvPr>
          <p:cNvSpPr/>
          <p:nvPr userDrawn="1"/>
        </p:nvSpPr>
        <p:spPr>
          <a:xfrm>
            <a:off x="4606963" y="2092139"/>
            <a:ext cx="959223" cy="959223"/>
          </a:xfrm>
          <a:prstGeom prst="rect">
            <a:avLst/>
          </a:prstGeom>
          <a:solidFill>
            <a:srgbClr val="F266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F397FD26-BF5E-7B44-88FF-A617ACD05A6D}"/>
              </a:ext>
            </a:extLst>
          </p:cNvPr>
          <p:cNvSpPr/>
          <p:nvPr userDrawn="1"/>
        </p:nvSpPr>
        <p:spPr>
          <a:xfrm>
            <a:off x="5636111" y="2092139"/>
            <a:ext cx="959223" cy="959223"/>
          </a:xfrm>
          <a:prstGeom prst="rect">
            <a:avLst/>
          </a:prstGeom>
          <a:solidFill>
            <a:srgbClr val="F2A4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852112D1-C421-754A-8C1E-330818852ABA}"/>
              </a:ext>
            </a:extLst>
          </p:cNvPr>
          <p:cNvSpPr/>
          <p:nvPr userDrawn="1"/>
        </p:nvSpPr>
        <p:spPr>
          <a:xfrm>
            <a:off x="6665259" y="2092139"/>
            <a:ext cx="959223" cy="959223"/>
          </a:xfrm>
          <a:prstGeom prst="rect">
            <a:avLst/>
          </a:prstGeom>
          <a:solidFill>
            <a:srgbClr val="00AB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E5362A48-E9CA-2B43-AC35-EC41A4635CEF}"/>
              </a:ext>
            </a:extLst>
          </p:cNvPr>
          <p:cNvSpPr txBox="1"/>
          <p:nvPr userDrawn="1"/>
        </p:nvSpPr>
        <p:spPr>
          <a:xfrm>
            <a:off x="2859741" y="1434353"/>
            <a:ext cx="3735593" cy="369332"/>
          </a:xfrm>
          <a:prstGeom prst="rect">
            <a:avLst/>
          </a:prstGeom>
          <a:noFill/>
        </p:spPr>
        <p:txBody>
          <a:bodyPr wrap="square" rtlCol="0">
            <a:spAutoFit/>
          </a:bodyPr>
          <a:lstStyle/>
          <a:p>
            <a:pPr algn="ctr"/>
            <a:r>
              <a:rPr lang="en-US" dirty="0" err="1">
                <a:solidFill>
                  <a:schemeClr val="bg1"/>
                </a:solidFill>
                <a:latin typeface="Kobern" pitchFamily="2" charset="77"/>
              </a:rPr>
              <a:t>Colour</a:t>
            </a:r>
            <a:r>
              <a:rPr lang="en-US" dirty="0">
                <a:solidFill>
                  <a:schemeClr val="bg1"/>
                </a:solidFill>
                <a:latin typeface="Kobern" pitchFamily="2" charset="77"/>
              </a:rPr>
              <a:t> Palette for diagrams</a:t>
            </a:r>
          </a:p>
        </p:txBody>
      </p:sp>
    </p:spTree>
    <p:extLst>
      <p:ext uri="{BB962C8B-B14F-4D97-AF65-F5344CB8AC3E}">
        <p14:creationId xmlns:p14="http://schemas.microsoft.com/office/powerpoint/2010/main" xmlns="" val="896998532"/>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204">
          <p15:clr>
            <a:srgbClr val="FBAE40"/>
          </p15:clr>
        </p15:guide>
        <p15:guide id="8" orient="horz" pos="3117">
          <p15:clr>
            <a:srgbClr val="FBAE40"/>
          </p15:clr>
        </p15:guide>
        <p15:guide id="9" pos="55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Text Placeholder 9">
            <a:extLst>
              <a:ext uri="{FF2B5EF4-FFF2-40B4-BE49-F238E27FC236}">
                <a16:creationId xmlns:a16="http://schemas.microsoft.com/office/drawing/2014/main" xmlns="" id="{387CC9BC-559B-3A44-B23C-F74A0D4AE33A}"/>
              </a:ext>
            </a:extLst>
          </p:cNvPr>
          <p:cNvSpPr>
            <a:spLocks noGrp="1"/>
          </p:cNvSpPr>
          <p:nvPr>
            <p:ph type="body" sz="quarter" idx="11"/>
          </p:nvPr>
        </p:nvSpPr>
        <p:spPr>
          <a:xfrm>
            <a:off x="238308" y="949764"/>
            <a:ext cx="4187043" cy="3755443"/>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825957"/>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2" name="TextBox 11">
            <a:extLst>
              <a:ext uri="{FF2B5EF4-FFF2-40B4-BE49-F238E27FC236}">
                <a16:creationId xmlns:a16="http://schemas.microsoft.com/office/drawing/2014/main" xmlns="" id="{65FDB8E5-A0D9-5747-8D82-4EC2E63FB84F}"/>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8" name="TextBox 7">
            <a:extLst>
              <a:ext uri="{FF2B5EF4-FFF2-40B4-BE49-F238E27FC236}">
                <a16:creationId xmlns:a16="http://schemas.microsoft.com/office/drawing/2014/main" xmlns="" id="{E152E13B-30BD-8D43-B5C2-DEF26CD6E162}"/>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9" name="TextBox 8">
            <a:extLst>
              <a:ext uri="{FF2B5EF4-FFF2-40B4-BE49-F238E27FC236}">
                <a16:creationId xmlns:a16="http://schemas.microsoft.com/office/drawing/2014/main" xmlns="" id="{9E3EB3E4-6A2A-6747-BB41-737A0533B639}"/>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1858538852"/>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825957"/>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1" name="Text Placeholder 9">
            <a:extLst>
              <a:ext uri="{FF2B5EF4-FFF2-40B4-BE49-F238E27FC236}">
                <a16:creationId xmlns:a16="http://schemas.microsoft.com/office/drawing/2014/main" xmlns="" id="{3DDAAF91-3028-1A46-9BEA-73DBA3E55DA8}"/>
              </a:ext>
            </a:extLst>
          </p:cNvPr>
          <p:cNvSpPr>
            <a:spLocks noGrp="1"/>
          </p:cNvSpPr>
          <p:nvPr>
            <p:ph type="body" sz="quarter" idx="14"/>
          </p:nvPr>
        </p:nvSpPr>
        <p:spPr>
          <a:xfrm>
            <a:off x="4655033" y="949764"/>
            <a:ext cx="4187043" cy="3755443"/>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sp>
        <p:nvSpPr>
          <p:cNvPr id="12" name="TextBox 11">
            <a:extLst>
              <a:ext uri="{FF2B5EF4-FFF2-40B4-BE49-F238E27FC236}">
                <a16:creationId xmlns:a16="http://schemas.microsoft.com/office/drawing/2014/main" xmlns="" id="{65FDB8E5-A0D9-5747-8D82-4EC2E63FB84F}"/>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8" name="TextBox 7">
            <a:extLst>
              <a:ext uri="{FF2B5EF4-FFF2-40B4-BE49-F238E27FC236}">
                <a16:creationId xmlns:a16="http://schemas.microsoft.com/office/drawing/2014/main" xmlns="" id="{E3F934E0-C019-C548-910A-376C25F278B1}"/>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9" name="TextBox 8">
            <a:extLst>
              <a:ext uri="{FF2B5EF4-FFF2-40B4-BE49-F238E27FC236}">
                <a16:creationId xmlns:a16="http://schemas.microsoft.com/office/drawing/2014/main" xmlns="" id="{13CCDE96-AFFC-A24C-A16D-B3CE3626DFDE}"/>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1571711054"/>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Text Placeholder 9">
            <a:extLst>
              <a:ext uri="{FF2B5EF4-FFF2-40B4-BE49-F238E27FC236}">
                <a16:creationId xmlns:a16="http://schemas.microsoft.com/office/drawing/2014/main" xmlns="" id="{387CC9BC-559B-3A44-B23C-F74A0D4AE33A}"/>
              </a:ext>
            </a:extLst>
          </p:cNvPr>
          <p:cNvSpPr>
            <a:spLocks noGrp="1"/>
          </p:cNvSpPr>
          <p:nvPr>
            <p:ph type="body" sz="quarter" idx="11"/>
          </p:nvPr>
        </p:nvSpPr>
        <p:spPr>
          <a:xfrm>
            <a:off x="238308" y="949764"/>
            <a:ext cx="4187043" cy="3755443"/>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825957"/>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1" name="Picture Placeholder 2">
            <a:extLst>
              <a:ext uri="{FF2B5EF4-FFF2-40B4-BE49-F238E27FC236}">
                <a16:creationId xmlns:a16="http://schemas.microsoft.com/office/drawing/2014/main" xmlns="" id="{822A7197-422A-1542-B8AA-4D52DC5C170B}"/>
              </a:ext>
            </a:extLst>
          </p:cNvPr>
          <p:cNvSpPr>
            <a:spLocks noGrp="1"/>
          </p:cNvSpPr>
          <p:nvPr>
            <p:ph type="pic" idx="14" hasCustomPrompt="1"/>
          </p:nvPr>
        </p:nvSpPr>
        <p:spPr>
          <a:xfrm>
            <a:off x="4510529" y="921715"/>
            <a:ext cx="4194560" cy="379628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TextBox 11">
            <a:extLst>
              <a:ext uri="{FF2B5EF4-FFF2-40B4-BE49-F238E27FC236}">
                <a16:creationId xmlns:a16="http://schemas.microsoft.com/office/drawing/2014/main" xmlns="" id="{68AF6E10-78C8-5944-A8C5-605BF566693B}"/>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9" name="TextBox 8">
            <a:extLst>
              <a:ext uri="{FF2B5EF4-FFF2-40B4-BE49-F238E27FC236}">
                <a16:creationId xmlns:a16="http://schemas.microsoft.com/office/drawing/2014/main" xmlns="" id="{01566861-84B7-1946-B2B8-759B078F8D56}"/>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10" name="TextBox 9">
            <a:extLst>
              <a:ext uri="{FF2B5EF4-FFF2-40B4-BE49-F238E27FC236}">
                <a16:creationId xmlns:a16="http://schemas.microsoft.com/office/drawing/2014/main" xmlns="" id="{97A50572-8049-7B43-B09E-3E4954B0091F}"/>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3292421590"/>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8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xmlns="" id="{3EB82F42-DE4F-5A45-8FDB-D3CAA6B47700}"/>
              </a:ext>
            </a:extLst>
          </p:cNvPr>
          <p:cNvSpPr>
            <a:spLocks noGrp="1"/>
          </p:cNvSpPr>
          <p:nvPr>
            <p:ph type="body" sz="quarter" idx="12"/>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2" name="Text Placeholder 9">
            <a:extLst>
              <a:ext uri="{FF2B5EF4-FFF2-40B4-BE49-F238E27FC236}">
                <a16:creationId xmlns:a16="http://schemas.microsoft.com/office/drawing/2014/main" xmlns="" id="{66E12301-ABCB-A647-B3FF-A115DF575426}"/>
              </a:ext>
            </a:extLst>
          </p:cNvPr>
          <p:cNvSpPr>
            <a:spLocks noGrp="1"/>
          </p:cNvSpPr>
          <p:nvPr>
            <p:ph type="body" sz="quarter" idx="10" hasCustomPrompt="1"/>
          </p:nvPr>
        </p:nvSpPr>
        <p:spPr>
          <a:xfrm>
            <a:off x="226205" y="830749"/>
            <a:ext cx="4233030" cy="275327"/>
          </a:xfrm>
          <a:prstGeom prst="rect">
            <a:avLst/>
          </a:prstGeom>
        </p:spPr>
        <p:txBody>
          <a:bodyPr anchor="t"/>
          <a:lstStyle>
            <a:lvl1pPr marL="0" indent="0" algn="l" defTabSz="914400" rtl="0" eaLnBrk="1" latinLnBrk="1" hangingPunct="1">
              <a:spcBef>
                <a:spcPts val="0"/>
              </a:spcBef>
              <a:spcAft>
                <a:spcPts val="500"/>
              </a:spcAft>
              <a:buClr>
                <a:srgbClr val="F3723D"/>
              </a:buClr>
              <a:buNone/>
              <a:defRPr lang="en-GB" altLang="ko-KR" sz="1100" b="1" i="0" kern="1200" cap="all" dirty="0">
                <a:solidFill>
                  <a:srgbClr val="F27043"/>
                </a:solidFill>
                <a:latin typeface="Kobern DemiBold" pitchFamily="2" charset="77"/>
                <a:ea typeface="+mn-ea"/>
                <a:cs typeface="+mn-cs"/>
              </a:defRPr>
            </a:lvl1pPr>
          </a:lstStyle>
          <a:p>
            <a:pPr lvl="0"/>
            <a:r>
              <a:rPr lang="en-GB" altLang="ko-KR" dirty="0"/>
              <a:t>Sub Heading</a:t>
            </a:r>
          </a:p>
        </p:txBody>
      </p:sp>
      <p:sp>
        <p:nvSpPr>
          <p:cNvPr id="13" name="Text Placeholder 9">
            <a:extLst>
              <a:ext uri="{FF2B5EF4-FFF2-40B4-BE49-F238E27FC236}">
                <a16:creationId xmlns:a16="http://schemas.microsoft.com/office/drawing/2014/main" xmlns="" id="{F0E743D5-5B44-634B-ADA4-BD4229E65D5A}"/>
              </a:ext>
            </a:extLst>
          </p:cNvPr>
          <p:cNvSpPr>
            <a:spLocks noGrp="1"/>
          </p:cNvSpPr>
          <p:nvPr>
            <p:ph type="body" sz="quarter" idx="11"/>
          </p:nvPr>
        </p:nvSpPr>
        <p:spPr>
          <a:xfrm>
            <a:off x="238308" y="1186006"/>
            <a:ext cx="4233030" cy="3519205"/>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10" name="Straight Connector 9">
            <a:extLst>
              <a:ext uri="{FF2B5EF4-FFF2-40B4-BE49-F238E27FC236}">
                <a16:creationId xmlns:a16="http://schemas.microsoft.com/office/drawing/2014/main" xmlns="" id="{C789B171-6F8C-3F4A-B34F-3611228DF05F}"/>
              </a:ext>
            </a:extLst>
          </p:cNvPr>
          <p:cNvCxnSpPr>
            <a:cxnSpLocks/>
          </p:cNvCxnSpPr>
          <p:nvPr userDrawn="1"/>
        </p:nvCxnSpPr>
        <p:spPr>
          <a:xfrm flipH="1">
            <a:off x="317988" y="1088611"/>
            <a:ext cx="4251081" cy="0"/>
          </a:xfrm>
          <a:prstGeom prst="line">
            <a:avLst/>
          </a:prstGeom>
          <a:ln w="381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 Placeholder 9">
            <a:extLst>
              <a:ext uri="{FF2B5EF4-FFF2-40B4-BE49-F238E27FC236}">
                <a16:creationId xmlns:a16="http://schemas.microsoft.com/office/drawing/2014/main" xmlns="" id="{A713E1E2-B0B0-704C-9E0E-2FE6E332EDE9}"/>
              </a:ext>
            </a:extLst>
          </p:cNvPr>
          <p:cNvSpPr>
            <a:spLocks noGrp="1"/>
          </p:cNvSpPr>
          <p:nvPr>
            <p:ph type="body" sz="quarter" idx="13" hasCustomPrompt="1"/>
          </p:nvPr>
        </p:nvSpPr>
        <p:spPr>
          <a:xfrm>
            <a:off x="4611938" y="830749"/>
            <a:ext cx="4233030" cy="275327"/>
          </a:xfrm>
          <a:prstGeom prst="rect">
            <a:avLst/>
          </a:prstGeom>
        </p:spPr>
        <p:txBody>
          <a:bodyPr anchor="t"/>
          <a:lstStyle>
            <a:lvl1pPr marL="0" indent="0" algn="l" defTabSz="914400" rtl="0" eaLnBrk="1" latinLnBrk="1" hangingPunct="1">
              <a:spcBef>
                <a:spcPts val="0"/>
              </a:spcBef>
              <a:spcAft>
                <a:spcPts val="500"/>
              </a:spcAft>
              <a:buClr>
                <a:srgbClr val="F3723D"/>
              </a:buClr>
              <a:buNone/>
              <a:defRPr lang="en-GB" altLang="ko-KR" sz="1100" b="1" i="0" kern="1200" cap="all" dirty="0">
                <a:solidFill>
                  <a:srgbClr val="F27043"/>
                </a:solidFill>
                <a:latin typeface="Kobern DemiBold" pitchFamily="2" charset="77"/>
                <a:ea typeface="+mn-ea"/>
                <a:cs typeface="+mn-cs"/>
              </a:defRPr>
            </a:lvl1pPr>
          </a:lstStyle>
          <a:p>
            <a:pPr lvl="0"/>
            <a:r>
              <a:rPr lang="en-GB" altLang="ko-KR" dirty="0"/>
              <a:t>Sub Heading</a:t>
            </a:r>
          </a:p>
        </p:txBody>
      </p:sp>
      <p:sp>
        <p:nvSpPr>
          <p:cNvPr id="16" name="Text Placeholder 9">
            <a:extLst>
              <a:ext uri="{FF2B5EF4-FFF2-40B4-BE49-F238E27FC236}">
                <a16:creationId xmlns:a16="http://schemas.microsoft.com/office/drawing/2014/main" xmlns="" id="{65C74FF5-6EF4-3842-8DDD-33D85C1DE8AB}"/>
              </a:ext>
            </a:extLst>
          </p:cNvPr>
          <p:cNvSpPr>
            <a:spLocks noGrp="1"/>
          </p:cNvSpPr>
          <p:nvPr>
            <p:ph type="body" sz="quarter" idx="14"/>
          </p:nvPr>
        </p:nvSpPr>
        <p:spPr>
          <a:xfrm>
            <a:off x="4624041" y="1186006"/>
            <a:ext cx="4233030" cy="3519205"/>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19" name="Straight Connector 18">
            <a:extLst>
              <a:ext uri="{FF2B5EF4-FFF2-40B4-BE49-F238E27FC236}">
                <a16:creationId xmlns:a16="http://schemas.microsoft.com/office/drawing/2014/main" xmlns="" id="{C546DBEC-FE42-BD42-B7B6-B4342881EC56}"/>
              </a:ext>
            </a:extLst>
          </p:cNvPr>
          <p:cNvCxnSpPr>
            <a:cxnSpLocks/>
          </p:cNvCxnSpPr>
          <p:nvPr userDrawn="1"/>
        </p:nvCxnSpPr>
        <p:spPr>
          <a:xfrm flipH="1">
            <a:off x="4703721" y="1088611"/>
            <a:ext cx="4251081" cy="0"/>
          </a:xfrm>
          <a:prstGeom prst="line">
            <a:avLst/>
          </a:prstGeom>
          <a:ln w="381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xmlns="" id="{F2EA1A5F-5DC3-6E42-93C6-FCD15D872E79}"/>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15" name="TextBox 14">
            <a:extLst>
              <a:ext uri="{FF2B5EF4-FFF2-40B4-BE49-F238E27FC236}">
                <a16:creationId xmlns:a16="http://schemas.microsoft.com/office/drawing/2014/main" xmlns="" id="{DA4DC999-58CE-8348-81AA-258BFC7124C2}"/>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21" name="TextBox 20">
            <a:extLst>
              <a:ext uri="{FF2B5EF4-FFF2-40B4-BE49-F238E27FC236}">
                <a16:creationId xmlns:a16="http://schemas.microsoft.com/office/drawing/2014/main" xmlns="" id="{5D002040-CC96-504E-B2DC-7305D2F01C5F}"/>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2012258955"/>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204">
          <p15:clr>
            <a:srgbClr val="FBAE40"/>
          </p15:clr>
        </p15:guide>
        <p15:guide id="8" orient="horz" pos="3117">
          <p15:clr>
            <a:srgbClr val="FBAE40"/>
          </p15:clr>
        </p15:guide>
        <p15:guide id="9" pos="555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xmlns="" id="{3EB82F42-DE4F-5A45-8FDB-D3CAA6B47700}"/>
              </a:ext>
            </a:extLst>
          </p:cNvPr>
          <p:cNvSpPr>
            <a:spLocks noGrp="1"/>
          </p:cNvSpPr>
          <p:nvPr>
            <p:ph type="body" sz="quarter" idx="12"/>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2" name="Text Placeholder 9">
            <a:extLst>
              <a:ext uri="{FF2B5EF4-FFF2-40B4-BE49-F238E27FC236}">
                <a16:creationId xmlns:a16="http://schemas.microsoft.com/office/drawing/2014/main" xmlns="" id="{66E12301-ABCB-A647-B3FF-A115DF575426}"/>
              </a:ext>
            </a:extLst>
          </p:cNvPr>
          <p:cNvSpPr>
            <a:spLocks noGrp="1"/>
          </p:cNvSpPr>
          <p:nvPr>
            <p:ph type="body" sz="quarter" idx="10" hasCustomPrompt="1"/>
          </p:nvPr>
        </p:nvSpPr>
        <p:spPr>
          <a:xfrm>
            <a:off x="226205" y="830749"/>
            <a:ext cx="4233030" cy="275327"/>
          </a:xfrm>
          <a:prstGeom prst="rect">
            <a:avLst/>
          </a:prstGeom>
        </p:spPr>
        <p:txBody>
          <a:bodyPr anchor="t"/>
          <a:lstStyle>
            <a:lvl1pPr marL="0" indent="0" algn="l" defTabSz="914400" rtl="0" eaLnBrk="1" latinLnBrk="1" hangingPunct="1">
              <a:spcBef>
                <a:spcPts val="0"/>
              </a:spcBef>
              <a:spcAft>
                <a:spcPts val="500"/>
              </a:spcAft>
              <a:buClr>
                <a:srgbClr val="F3723D"/>
              </a:buClr>
              <a:buNone/>
              <a:defRPr lang="en-GB" altLang="ko-KR" sz="1100" b="1" i="0" kern="1200" cap="all" dirty="0">
                <a:solidFill>
                  <a:srgbClr val="F27043"/>
                </a:solidFill>
                <a:latin typeface="Kobern DemiBold" pitchFamily="2" charset="77"/>
                <a:ea typeface="+mn-ea"/>
                <a:cs typeface="+mn-cs"/>
              </a:defRPr>
            </a:lvl1pPr>
          </a:lstStyle>
          <a:p>
            <a:pPr lvl="0"/>
            <a:r>
              <a:rPr lang="en-GB" altLang="ko-KR" dirty="0"/>
              <a:t>Sub Heading</a:t>
            </a:r>
          </a:p>
        </p:txBody>
      </p:sp>
      <p:sp>
        <p:nvSpPr>
          <p:cNvPr id="13" name="Text Placeholder 9">
            <a:extLst>
              <a:ext uri="{FF2B5EF4-FFF2-40B4-BE49-F238E27FC236}">
                <a16:creationId xmlns:a16="http://schemas.microsoft.com/office/drawing/2014/main" xmlns="" id="{F0E743D5-5B44-634B-ADA4-BD4229E65D5A}"/>
              </a:ext>
            </a:extLst>
          </p:cNvPr>
          <p:cNvSpPr>
            <a:spLocks noGrp="1"/>
          </p:cNvSpPr>
          <p:nvPr>
            <p:ph type="body" sz="quarter" idx="11"/>
          </p:nvPr>
        </p:nvSpPr>
        <p:spPr>
          <a:xfrm>
            <a:off x="238308" y="1186006"/>
            <a:ext cx="4233030" cy="3519205"/>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10" name="Straight Connector 9">
            <a:extLst>
              <a:ext uri="{FF2B5EF4-FFF2-40B4-BE49-F238E27FC236}">
                <a16:creationId xmlns:a16="http://schemas.microsoft.com/office/drawing/2014/main" xmlns="" id="{C789B171-6F8C-3F4A-B34F-3611228DF05F}"/>
              </a:ext>
            </a:extLst>
          </p:cNvPr>
          <p:cNvCxnSpPr>
            <a:cxnSpLocks/>
          </p:cNvCxnSpPr>
          <p:nvPr userDrawn="1"/>
        </p:nvCxnSpPr>
        <p:spPr>
          <a:xfrm flipH="1">
            <a:off x="317988" y="1088611"/>
            <a:ext cx="4251081" cy="0"/>
          </a:xfrm>
          <a:prstGeom prst="line">
            <a:avLst/>
          </a:prstGeom>
          <a:ln w="381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23D8A6A7-A755-BF4B-A27C-483F5EB21822}"/>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9" name="TextBox 8">
            <a:extLst>
              <a:ext uri="{FF2B5EF4-FFF2-40B4-BE49-F238E27FC236}">
                <a16:creationId xmlns:a16="http://schemas.microsoft.com/office/drawing/2014/main" xmlns="" id="{C27E3D58-6611-1A43-977E-7DD10264B760}"/>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15" name="TextBox 14">
            <a:extLst>
              <a:ext uri="{FF2B5EF4-FFF2-40B4-BE49-F238E27FC236}">
                <a16:creationId xmlns:a16="http://schemas.microsoft.com/office/drawing/2014/main" xmlns="" id="{4B5BEFB6-B3F8-3F40-BE34-F2CE12A2C56F}"/>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3749227117"/>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204">
          <p15:clr>
            <a:srgbClr val="FBAE40"/>
          </p15:clr>
        </p15:guide>
        <p15:guide id="8" orient="horz" pos="3117">
          <p15:clr>
            <a:srgbClr val="FBAE40"/>
          </p15:clr>
        </p15:guide>
        <p15:guide id="9" pos="555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825957"/>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1" name="TextBox 10">
            <a:extLst>
              <a:ext uri="{FF2B5EF4-FFF2-40B4-BE49-F238E27FC236}">
                <a16:creationId xmlns:a16="http://schemas.microsoft.com/office/drawing/2014/main" xmlns="" id="{776D9A2F-E6E3-A744-9784-220EBF1917CA}"/>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7" name="TextBox 6">
            <a:extLst>
              <a:ext uri="{FF2B5EF4-FFF2-40B4-BE49-F238E27FC236}">
                <a16:creationId xmlns:a16="http://schemas.microsoft.com/office/drawing/2014/main" xmlns="" id="{E69677D3-0444-E24C-BA7D-091AA437C45D}"/>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8" name="TextBox 7">
            <a:extLst>
              <a:ext uri="{FF2B5EF4-FFF2-40B4-BE49-F238E27FC236}">
                <a16:creationId xmlns:a16="http://schemas.microsoft.com/office/drawing/2014/main" xmlns="" id="{269B6EA9-2630-3D49-8388-35CC1424C654}"/>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1407261508"/>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1059582"/>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682772"/>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1" name="TextBox 10">
            <a:extLst>
              <a:ext uri="{FF2B5EF4-FFF2-40B4-BE49-F238E27FC236}">
                <a16:creationId xmlns:a16="http://schemas.microsoft.com/office/drawing/2014/main" xmlns="" id="{776D9A2F-E6E3-A744-9784-220EBF1917CA}"/>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7" name="TextBox 6">
            <a:extLst>
              <a:ext uri="{FF2B5EF4-FFF2-40B4-BE49-F238E27FC236}">
                <a16:creationId xmlns:a16="http://schemas.microsoft.com/office/drawing/2014/main" xmlns="" id="{E69677D3-0444-E24C-BA7D-091AA437C45D}"/>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8" name="TextBox 7">
            <a:extLst>
              <a:ext uri="{FF2B5EF4-FFF2-40B4-BE49-F238E27FC236}">
                <a16:creationId xmlns:a16="http://schemas.microsoft.com/office/drawing/2014/main" xmlns="" id="{269B6EA9-2630-3D49-8388-35CC1424C654}"/>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4140825036"/>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2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4" name="Text Placeholder 9">
            <a:extLst>
              <a:ext uri="{FF2B5EF4-FFF2-40B4-BE49-F238E27FC236}">
                <a16:creationId xmlns:a16="http://schemas.microsoft.com/office/drawing/2014/main" xmlns="" id="{CFE6ADF0-A09B-674E-99D1-53862BC8E15A}"/>
              </a:ext>
            </a:extLst>
          </p:cNvPr>
          <p:cNvSpPr>
            <a:spLocks noGrp="1"/>
          </p:cNvSpPr>
          <p:nvPr>
            <p:ph type="body" sz="quarter" idx="12"/>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6" name="Text Placeholder 9">
            <a:extLst>
              <a:ext uri="{FF2B5EF4-FFF2-40B4-BE49-F238E27FC236}">
                <a16:creationId xmlns:a16="http://schemas.microsoft.com/office/drawing/2014/main" xmlns="" id="{19E4B524-175C-BE4E-AE6B-1A06AAC56538}"/>
              </a:ext>
            </a:extLst>
          </p:cNvPr>
          <p:cNvSpPr>
            <a:spLocks noGrp="1"/>
          </p:cNvSpPr>
          <p:nvPr>
            <p:ph type="body" sz="quarter" idx="10" hasCustomPrompt="1"/>
          </p:nvPr>
        </p:nvSpPr>
        <p:spPr>
          <a:xfrm>
            <a:off x="226205" y="830749"/>
            <a:ext cx="8597082" cy="275327"/>
          </a:xfrm>
          <a:prstGeom prst="rect">
            <a:avLst/>
          </a:prstGeom>
        </p:spPr>
        <p:txBody>
          <a:bodyPr anchor="t"/>
          <a:lstStyle>
            <a:lvl1pPr marL="0" indent="0" algn="l" defTabSz="914400" rtl="0" eaLnBrk="1" latinLnBrk="1" hangingPunct="1">
              <a:spcBef>
                <a:spcPts val="0"/>
              </a:spcBef>
              <a:spcAft>
                <a:spcPts val="500"/>
              </a:spcAft>
              <a:buClr>
                <a:srgbClr val="F3723D"/>
              </a:buClr>
              <a:buNone/>
              <a:defRPr lang="en-GB" altLang="ko-KR" sz="1100" b="1" i="0" kern="1200" cap="all" dirty="0">
                <a:solidFill>
                  <a:srgbClr val="F27043"/>
                </a:solidFill>
                <a:latin typeface="Kobern DemiBold" pitchFamily="2" charset="77"/>
                <a:ea typeface="+mn-ea"/>
                <a:cs typeface="+mn-cs"/>
              </a:defRPr>
            </a:lvl1pPr>
          </a:lstStyle>
          <a:p>
            <a:pPr lvl="0"/>
            <a:r>
              <a:rPr lang="en-GB" altLang="ko-KR" dirty="0"/>
              <a:t>Sub Heading</a:t>
            </a:r>
          </a:p>
        </p:txBody>
      </p:sp>
      <p:cxnSp>
        <p:nvCxnSpPr>
          <p:cNvPr id="21" name="Straight Connector 20">
            <a:extLst>
              <a:ext uri="{FF2B5EF4-FFF2-40B4-BE49-F238E27FC236}">
                <a16:creationId xmlns:a16="http://schemas.microsoft.com/office/drawing/2014/main" xmlns="" id="{19361865-7500-794A-892F-9085D9F71C37}"/>
              </a:ext>
            </a:extLst>
          </p:cNvPr>
          <p:cNvCxnSpPr>
            <a:cxnSpLocks/>
          </p:cNvCxnSpPr>
          <p:nvPr userDrawn="1"/>
        </p:nvCxnSpPr>
        <p:spPr>
          <a:xfrm flipV="1">
            <a:off x="238308" y="1088744"/>
            <a:ext cx="8647275" cy="17333"/>
          </a:xfrm>
          <a:prstGeom prst="line">
            <a:avLst/>
          </a:prstGeom>
          <a:ln w="381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E6D93E99-EFB6-E244-B062-FD2F62D40452}"/>
              </a:ext>
            </a:extLst>
          </p:cNvPr>
          <p:cNvCxnSpPr>
            <a:cxnSpLocks/>
          </p:cNvCxnSpPr>
          <p:nvPr userDrawn="1"/>
        </p:nvCxnSpPr>
        <p:spPr>
          <a:xfrm flipV="1">
            <a:off x="238308" y="773451"/>
            <a:ext cx="8647275" cy="17333"/>
          </a:xfrm>
          <a:prstGeom prst="line">
            <a:avLst/>
          </a:prstGeom>
          <a:ln w="381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91A4F15C-5E48-1347-B376-C6E2AB3427E5}"/>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25" name="TextBox 24">
            <a:extLst>
              <a:ext uri="{FF2B5EF4-FFF2-40B4-BE49-F238E27FC236}">
                <a16:creationId xmlns:a16="http://schemas.microsoft.com/office/drawing/2014/main" xmlns="" id="{21D8CA2E-F5E4-CF4F-AB5B-D10A2813BC84}"/>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26" name="TextBox 25">
            <a:extLst>
              <a:ext uri="{FF2B5EF4-FFF2-40B4-BE49-F238E27FC236}">
                <a16:creationId xmlns:a16="http://schemas.microsoft.com/office/drawing/2014/main" xmlns="" id="{5B76EE62-4FF9-874E-89FC-6E3CA874A63C}"/>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3291693055"/>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204">
          <p15:clr>
            <a:srgbClr val="FBAE40"/>
          </p15:clr>
        </p15:guide>
        <p15:guide id="8" orient="horz" pos="3117">
          <p15:clr>
            <a:srgbClr val="FBAE40"/>
          </p15:clr>
        </p15:guide>
        <p15:guide id="9" pos="5556">
          <p15:clr>
            <a:srgbClr val="FBAE40"/>
          </p15:clr>
        </p15:guide>
        <p15:guide id="10" orient="horz" pos="463">
          <p15:clr>
            <a:srgbClr val="FBAE40"/>
          </p15:clr>
        </p15:guide>
        <p15:guide id="11" orient="horz" pos="758">
          <p15:clr>
            <a:srgbClr val="FBAE40"/>
          </p15:clr>
        </p15:guide>
        <p15:guide id="12" orient="horz" pos="667">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3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xmlns="" id="{971BF870-CA25-434F-84F5-B28CAF4B12EF}"/>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21" name="TextBox 20">
            <a:extLst>
              <a:ext uri="{FF2B5EF4-FFF2-40B4-BE49-F238E27FC236}">
                <a16:creationId xmlns:a16="http://schemas.microsoft.com/office/drawing/2014/main" xmlns="" id="{C534FEAD-FC91-CB4C-8206-39CD193C8247}"/>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22" name="TextBox 21">
            <a:extLst>
              <a:ext uri="{FF2B5EF4-FFF2-40B4-BE49-F238E27FC236}">
                <a16:creationId xmlns:a16="http://schemas.microsoft.com/office/drawing/2014/main" xmlns="" id="{5F18EB69-BB76-9B46-87AF-74C5FF28681E}"/>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645768225"/>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204">
          <p15:clr>
            <a:srgbClr val="FBAE40"/>
          </p15:clr>
        </p15:guide>
        <p15:guide id="8" orient="horz" pos="3117">
          <p15:clr>
            <a:srgbClr val="FBAE40"/>
          </p15:clr>
        </p15:guide>
        <p15:guide id="9" pos="555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4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6" name="Text Placeholder 9">
            <a:extLst>
              <a:ext uri="{FF2B5EF4-FFF2-40B4-BE49-F238E27FC236}">
                <a16:creationId xmlns:a16="http://schemas.microsoft.com/office/drawing/2014/main" xmlns="" id="{243C3C72-095C-2E49-BB63-FD34E3164C70}"/>
              </a:ext>
            </a:extLst>
          </p:cNvPr>
          <p:cNvSpPr>
            <a:spLocks noGrp="1"/>
          </p:cNvSpPr>
          <p:nvPr userDrawn="1">
            <p:ph type="body" sz="quarter" idx="12" hasCustomPrompt="1"/>
          </p:nvPr>
        </p:nvSpPr>
        <p:spPr>
          <a:xfrm>
            <a:off x="845985" y="1187615"/>
            <a:ext cx="7452031" cy="1384132"/>
          </a:xfrm>
          <a:prstGeom prst="rect">
            <a:avLst/>
          </a:prstGeom>
        </p:spPr>
        <p:txBody>
          <a:bodyPr anchor="b"/>
          <a:lstStyle>
            <a:lvl1pPr marL="0" indent="0" algn="ctr" defTabSz="914400" rtl="0" eaLnBrk="1" latinLnBrk="1" hangingPunct="1">
              <a:lnSpc>
                <a:spcPct val="90000"/>
              </a:lnSpc>
              <a:spcBef>
                <a:spcPct val="20000"/>
              </a:spcBef>
              <a:buNone/>
              <a:defRPr lang="en-GB" altLang="ko-KR" sz="3600" kern="1200" dirty="0">
                <a:solidFill>
                  <a:srgbClr val="F3723D"/>
                </a:solidFill>
                <a:latin typeface="Kobern" pitchFamily="2" charset="77"/>
                <a:ea typeface="+mn-ea"/>
                <a:cs typeface="+mn-cs"/>
              </a:defRPr>
            </a:lvl1pPr>
          </a:lstStyle>
          <a:p>
            <a:pPr lvl="0"/>
            <a:r>
              <a:rPr lang="en-GB" altLang="ko-KR" dirty="0"/>
              <a:t>Main Heading</a:t>
            </a:r>
          </a:p>
        </p:txBody>
      </p:sp>
      <p:cxnSp>
        <p:nvCxnSpPr>
          <p:cNvPr id="8" name="Straight Connector 7">
            <a:extLst>
              <a:ext uri="{FF2B5EF4-FFF2-40B4-BE49-F238E27FC236}">
                <a16:creationId xmlns:a16="http://schemas.microsoft.com/office/drawing/2014/main" xmlns="" id="{0A650CA3-1699-164D-AB8D-DA6A4ABFDDE7}"/>
              </a:ext>
            </a:extLst>
          </p:cNvPr>
          <p:cNvCxnSpPr>
            <a:cxnSpLocks/>
          </p:cNvCxnSpPr>
          <p:nvPr userDrawn="1"/>
        </p:nvCxnSpPr>
        <p:spPr>
          <a:xfrm flipH="1">
            <a:off x="845985" y="2571751"/>
            <a:ext cx="7452031"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xmlns="" id="{25B14F41-1E62-8E4A-8E28-3611E0CAD9D0}"/>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21" name="TextBox 20">
            <a:extLst>
              <a:ext uri="{FF2B5EF4-FFF2-40B4-BE49-F238E27FC236}">
                <a16:creationId xmlns:a16="http://schemas.microsoft.com/office/drawing/2014/main" xmlns="" id="{40439EE9-E28C-744B-9804-9212DA588579}"/>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22" name="TextBox 21">
            <a:extLst>
              <a:ext uri="{FF2B5EF4-FFF2-40B4-BE49-F238E27FC236}">
                <a16:creationId xmlns:a16="http://schemas.microsoft.com/office/drawing/2014/main" xmlns="" id="{9FEA39E6-AABE-0949-80CA-34A441589EE0}"/>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2751268605"/>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521">
          <p15:clr>
            <a:srgbClr val="FBAE40"/>
          </p15:clr>
        </p15:guide>
        <p15:guide id="8" orient="horz" pos="3117">
          <p15:clr>
            <a:srgbClr val="FBAE40"/>
          </p15:clr>
        </p15:guide>
        <p15:guide id="9" pos="55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over Slide_Style1">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C4C53319-49B0-FA48-9B8E-AD72D485CCEB}"/>
              </a:ext>
            </a:extLst>
          </p:cNvPr>
          <p:cNvSpPr txBox="1"/>
          <p:nvPr userDrawn="1"/>
        </p:nvSpPr>
        <p:spPr>
          <a:xfrm>
            <a:off x="304557" y="4621261"/>
            <a:ext cx="2521296" cy="276999"/>
          </a:xfrm>
          <a:prstGeom prst="rect">
            <a:avLst/>
          </a:prstGeom>
          <a:noFill/>
        </p:spPr>
        <p:txBody>
          <a:bodyPr wrap="square" rtlCol="0">
            <a:spAutoFit/>
          </a:bodyPr>
          <a:lstStyle/>
          <a:p>
            <a:pPr algn="l"/>
            <a:r>
              <a:rPr lang="en-US" sz="1200" b="0" i="0" spc="100" baseline="0" dirty="0">
                <a:solidFill>
                  <a:schemeClr val="bg1"/>
                </a:solidFill>
                <a:latin typeface="Kobern" pitchFamily="2" charset="77"/>
              </a:rPr>
              <a:t>exceeding expectations</a:t>
            </a:r>
          </a:p>
        </p:txBody>
      </p:sp>
      <p:sp>
        <p:nvSpPr>
          <p:cNvPr id="13" name="TextBox 12">
            <a:extLst>
              <a:ext uri="{FF2B5EF4-FFF2-40B4-BE49-F238E27FC236}">
                <a16:creationId xmlns:a16="http://schemas.microsoft.com/office/drawing/2014/main" xmlns="" id="{E29DB1CF-438B-B04A-B8D8-3700C86DD0AD}"/>
              </a:ext>
            </a:extLst>
          </p:cNvPr>
          <p:cNvSpPr txBox="1"/>
          <p:nvPr userDrawn="1"/>
        </p:nvSpPr>
        <p:spPr>
          <a:xfrm>
            <a:off x="304557" y="4818225"/>
            <a:ext cx="1225152" cy="200055"/>
          </a:xfrm>
          <a:prstGeom prst="rect">
            <a:avLst/>
          </a:prstGeom>
          <a:noFill/>
        </p:spPr>
        <p:txBody>
          <a:bodyPr wrap="square" rtlCol="0">
            <a:spAutoFit/>
          </a:bodyPr>
          <a:lstStyle/>
          <a:p>
            <a:pPr algn="l"/>
            <a:r>
              <a:rPr lang="en-US" sz="700" b="0" i="0" spc="200" baseline="0" dirty="0">
                <a:solidFill>
                  <a:schemeClr val="bg1"/>
                </a:solidFill>
                <a:latin typeface="Kobern Light" pitchFamily="2" charset="77"/>
              </a:rPr>
              <a:t>SINCE 1985</a:t>
            </a:r>
          </a:p>
        </p:txBody>
      </p:sp>
      <p:sp>
        <p:nvSpPr>
          <p:cNvPr id="16" name="Text Placeholder 9">
            <a:extLst>
              <a:ext uri="{FF2B5EF4-FFF2-40B4-BE49-F238E27FC236}">
                <a16:creationId xmlns:a16="http://schemas.microsoft.com/office/drawing/2014/main" xmlns="" id="{01F1F229-44B5-044D-9BFD-8D1CCCDAB979}"/>
              </a:ext>
            </a:extLst>
          </p:cNvPr>
          <p:cNvSpPr>
            <a:spLocks noGrp="1"/>
          </p:cNvSpPr>
          <p:nvPr>
            <p:ph type="body" sz="quarter" idx="10" hasCustomPrompt="1"/>
          </p:nvPr>
        </p:nvSpPr>
        <p:spPr>
          <a:xfrm>
            <a:off x="286268" y="680191"/>
            <a:ext cx="7658659" cy="2047816"/>
          </a:xfrm>
          <a:prstGeom prst="rect">
            <a:avLst/>
          </a:prstGeom>
        </p:spPr>
        <p:txBody>
          <a:bodyPr anchor="b"/>
          <a:lstStyle>
            <a:lvl1pPr marL="0" indent="0" algn="l">
              <a:lnSpc>
                <a:spcPct val="100000"/>
              </a:lnSpc>
              <a:buNone/>
              <a:defRPr sz="3600" b="0" i="0" spc="0" baseline="0">
                <a:solidFill>
                  <a:srgbClr val="F27043"/>
                </a:solidFill>
                <a:latin typeface="Kobern" pitchFamily="2" charset="77"/>
                <a:cs typeface="Arial" pitchFamily="34" charset="0"/>
              </a:defRPr>
            </a:lvl1pPr>
          </a:lstStyle>
          <a:p>
            <a:pPr lvl="0"/>
            <a:r>
              <a:rPr lang="en-GB" altLang="ko-KR" dirty="0"/>
              <a:t>Presentation heading</a:t>
            </a:r>
          </a:p>
        </p:txBody>
      </p:sp>
      <p:pic>
        <p:nvPicPr>
          <p:cNvPr id="4" name="Picture 3">
            <a:extLst>
              <a:ext uri="{FF2B5EF4-FFF2-40B4-BE49-F238E27FC236}">
                <a16:creationId xmlns:a16="http://schemas.microsoft.com/office/drawing/2014/main" xmlns="" id="{4F595C27-0A87-994B-A84D-CD9F66D13548}"/>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96552" y="3989220"/>
            <a:ext cx="1867674" cy="567773"/>
          </a:xfrm>
          <a:prstGeom prst="rect">
            <a:avLst/>
          </a:prstGeom>
        </p:spPr>
      </p:pic>
      <p:cxnSp>
        <p:nvCxnSpPr>
          <p:cNvPr id="23" name="Straight Connector 22">
            <a:extLst>
              <a:ext uri="{FF2B5EF4-FFF2-40B4-BE49-F238E27FC236}">
                <a16:creationId xmlns:a16="http://schemas.microsoft.com/office/drawing/2014/main" xmlns="" id="{692D7990-CF10-674F-97E9-32B04522A23E}"/>
              </a:ext>
            </a:extLst>
          </p:cNvPr>
          <p:cNvCxnSpPr>
            <a:cxnSpLocks/>
          </p:cNvCxnSpPr>
          <p:nvPr userDrawn="1"/>
        </p:nvCxnSpPr>
        <p:spPr>
          <a:xfrm flipH="1">
            <a:off x="396094" y="2737688"/>
            <a:ext cx="40320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4" name="Text Placeholder 9">
            <a:extLst>
              <a:ext uri="{FF2B5EF4-FFF2-40B4-BE49-F238E27FC236}">
                <a16:creationId xmlns:a16="http://schemas.microsoft.com/office/drawing/2014/main" xmlns="" id="{FE862294-9128-BB43-85D3-5DF81D34B0AC}"/>
              </a:ext>
            </a:extLst>
          </p:cNvPr>
          <p:cNvSpPr>
            <a:spLocks noGrp="1"/>
          </p:cNvSpPr>
          <p:nvPr>
            <p:ph type="body" sz="quarter" idx="11" hasCustomPrompt="1"/>
          </p:nvPr>
        </p:nvSpPr>
        <p:spPr>
          <a:xfrm>
            <a:off x="307606" y="2764437"/>
            <a:ext cx="7658659" cy="276997"/>
          </a:xfrm>
          <a:prstGeom prst="rect">
            <a:avLst/>
          </a:prstGeom>
        </p:spPr>
        <p:txBody>
          <a:bodyPr anchor="ctr"/>
          <a:lstStyle>
            <a:lvl1pPr marL="0" indent="0" algn="l" defTabSz="914400" rtl="0" eaLnBrk="1" latinLnBrk="1" hangingPunct="1">
              <a:spcBef>
                <a:spcPts val="0"/>
              </a:spcBef>
              <a:spcAft>
                <a:spcPts val="500"/>
              </a:spcAft>
              <a:buClr>
                <a:srgbClr val="F3723D"/>
              </a:buClr>
              <a:buNone/>
              <a:defRPr lang="en-GB" altLang="ko-KR" sz="1300" kern="1200" cap="all" spc="100" dirty="0">
                <a:solidFill>
                  <a:schemeClr val="bg1"/>
                </a:solidFill>
                <a:latin typeface="Kobern" pitchFamily="2" charset="77"/>
                <a:ea typeface="+mn-ea"/>
                <a:cs typeface="+mn-cs"/>
              </a:defRPr>
            </a:lvl1pPr>
          </a:lstStyle>
          <a:p>
            <a:pPr lvl="0"/>
            <a:r>
              <a:rPr lang="en-GB" altLang="ko-KR" dirty="0"/>
              <a:t>Sub heading</a:t>
            </a:r>
          </a:p>
        </p:txBody>
      </p:sp>
      <p:cxnSp>
        <p:nvCxnSpPr>
          <p:cNvPr id="25" name="Straight Connector 24">
            <a:extLst>
              <a:ext uri="{FF2B5EF4-FFF2-40B4-BE49-F238E27FC236}">
                <a16:creationId xmlns:a16="http://schemas.microsoft.com/office/drawing/2014/main" xmlns="" id="{800B238B-B3CD-8446-9FD4-DE314A407374}"/>
              </a:ext>
            </a:extLst>
          </p:cNvPr>
          <p:cNvCxnSpPr>
            <a:cxnSpLocks/>
          </p:cNvCxnSpPr>
          <p:nvPr userDrawn="1"/>
        </p:nvCxnSpPr>
        <p:spPr>
          <a:xfrm flipH="1">
            <a:off x="396094" y="3059905"/>
            <a:ext cx="40320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xmlns="" id="{294B6653-5E1E-8641-8A96-E17BBF32D0B6}"/>
              </a:ext>
            </a:extLst>
          </p:cNvPr>
          <p:cNvSpPr/>
          <p:nvPr userDrawn="1"/>
        </p:nvSpPr>
        <p:spPr>
          <a:xfrm>
            <a:off x="7105163" y="4786470"/>
            <a:ext cx="1750800" cy="215444"/>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ko-KR" sz="800" b="0" i="0" kern="1200" cap="all" spc="200" baseline="0" dirty="0" err="1">
                <a:solidFill>
                  <a:schemeClr val="bg1"/>
                </a:solidFill>
                <a:latin typeface="Kobern" pitchFamily="2" charset="77"/>
                <a:ea typeface="Cambria Math" panose="02040503050406030204" pitchFamily="18" charset="0"/>
                <a:cs typeface="+mn-cs"/>
              </a:rPr>
              <a:t>www.lakshmisri.com</a:t>
            </a:r>
            <a:endParaRPr lang="en-US" altLang="ko-KR" sz="800" b="0" i="0" kern="1200" cap="all" spc="200" baseline="0" dirty="0">
              <a:solidFill>
                <a:schemeClr val="bg1"/>
              </a:solidFill>
              <a:latin typeface="Kobern" pitchFamily="2" charset="77"/>
              <a:ea typeface="Cambria Math" panose="02040503050406030204" pitchFamily="18" charset="0"/>
              <a:cs typeface="+mn-cs"/>
            </a:endParaRPr>
          </a:p>
        </p:txBody>
      </p:sp>
    </p:spTree>
    <p:extLst>
      <p:ext uri="{BB962C8B-B14F-4D97-AF65-F5344CB8AC3E}">
        <p14:creationId xmlns:p14="http://schemas.microsoft.com/office/powerpoint/2010/main" xmlns="" val="2236984728"/>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249">
          <p15:clr>
            <a:srgbClr val="FBAE40"/>
          </p15:clr>
        </p15:guide>
        <p15:guide id="6" pos="5692">
          <p15:clr>
            <a:srgbClr val="FBAE40"/>
          </p15:clr>
        </p15:guide>
        <p15:guide id="7" pos="453">
          <p15:clr>
            <a:srgbClr val="FBAE40"/>
          </p15:clr>
        </p15:guide>
        <p15:guide id="8" orient="horz" pos="3117">
          <p15:clr>
            <a:srgbClr val="FBAE40"/>
          </p15:clr>
        </p15:guide>
        <p15:guide id="9" pos="5647">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5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A7760010-EBFD-B842-A650-6DF752C1EA15}"/>
              </a:ext>
            </a:extLst>
          </p:cNvPr>
          <p:cNvCxnSpPr>
            <a:cxnSpLocks/>
          </p:cNvCxnSpPr>
          <p:nvPr userDrawn="1"/>
        </p:nvCxnSpPr>
        <p:spPr>
          <a:xfrm flipH="1">
            <a:off x="845985" y="2571751"/>
            <a:ext cx="7452031"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7" name="Text Placeholder 9">
            <a:extLst>
              <a:ext uri="{FF2B5EF4-FFF2-40B4-BE49-F238E27FC236}">
                <a16:creationId xmlns:a16="http://schemas.microsoft.com/office/drawing/2014/main" xmlns="" id="{91EBE4ED-D38C-854B-A967-FA93E88AC52F}"/>
              </a:ext>
            </a:extLst>
          </p:cNvPr>
          <p:cNvSpPr>
            <a:spLocks noGrp="1"/>
          </p:cNvSpPr>
          <p:nvPr>
            <p:ph type="body" sz="quarter" idx="10" hasCustomPrompt="1"/>
          </p:nvPr>
        </p:nvSpPr>
        <p:spPr>
          <a:xfrm>
            <a:off x="845985" y="2630979"/>
            <a:ext cx="7452031" cy="207164"/>
          </a:xfrm>
          <a:prstGeom prst="rect">
            <a:avLst/>
          </a:prstGeom>
        </p:spPr>
        <p:txBody>
          <a:bodyPr anchor="ctr"/>
          <a:lstStyle>
            <a:lvl1pPr marL="0" indent="0" algn="ctr" defTabSz="914400" rtl="0" eaLnBrk="1" latinLnBrk="1" hangingPunct="1">
              <a:spcBef>
                <a:spcPts val="0"/>
              </a:spcBef>
              <a:spcAft>
                <a:spcPts val="500"/>
              </a:spcAft>
              <a:buClr>
                <a:srgbClr val="F3723D"/>
              </a:buClr>
              <a:buNone/>
              <a:defRPr lang="en-GB" altLang="ko-KR" sz="1300" kern="1200" cap="all" spc="100" dirty="0">
                <a:solidFill>
                  <a:schemeClr val="bg1"/>
                </a:solidFill>
                <a:latin typeface="Kobern" pitchFamily="2" charset="77"/>
                <a:ea typeface="+mn-ea"/>
                <a:cs typeface="+mn-cs"/>
              </a:defRPr>
            </a:lvl1pPr>
          </a:lstStyle>
          <a:p>
            <a:pPr lvl="0"/>
            <a:r>
              <a:rPr lang="en-GB" altLang="ko-KR" dirty="0"/>
              <a:t>Sub Heading</a:t>
            </a:r>
          </a:p>
        </p:txBody>
      </p:sp>
      <p:cxnSp>
        <p:nvCxnSpPr>
          <p:cNvPr id="8" name="Straight Connector 7">
            <a:extLst>
              <a:ext uri="{FF2B5EF4-FFF2-40B4-BE49-F238E27FC236}">
                <a16:creationId xmlns:a16="http://schemas.microsoft.com/office/drawing/2014/main" xmlns="" id="{687BB62D-96D4-F848-A494-A3C574BCDD4A}"/>
              </a:ext>
            </a:extLst>
          </p:cNvPr>
          <p:cNvCxnSpPr>
            <a:cxnSpLocks/>
          </p:cNvCxnSpPr>
          <p:nvPr userDrawn="1"/>
        </p:nvCxnSpPr>
        <p:spPr>
          <a:xfrm flipH="1">
            <a:off x="845985" y="2893968"/>
            <a:ext cx="7452031"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10" name="Text Placeholder 9">
            <a:extLst>
              <a:ext uri="{FF2B5EF4-FFF2-40B4-BE49-F238E27FC236}">
                <a16:creationId xmlns:a16="http://schemas.microsoft.com/office/drawing/2014/main" xmlns="" id="{88406246-BBBE-CD4D-975A-579E53A1D6C1}"/>
              </a:ext>
            </a:extLst>
          </p:cNvPr>
          <p:cNvSpPr>
            <a:spLocks noGrp="1"/>
          </p:cNvSpPr>
          <p:nvPr>
            <p:ph type="body" sz="quarter" idx="12" hasCustomPrompt="1"/>
          </p:nvPr>
        </p:nvSpPr>
        <p:spPr>
          <a:xfrm>
            <a:off x="845985" y="1187615"/>
            <a:ext cx="7452031" cy="1384132"/>
          </a:xfrm>
          <a:prstGeom prst="rect">
            <a:avLst/>
          </a:prstGeom>
        </p:spPr>
        <p:txBody>
          <a:bodyPr anchor="b"/>
          <a:lstStyle>
            <a:lvl1pPr marL="0" indent="0" algn="ctr" defTabSz="914400" rtl="0" eaLnBrk="1" latinLnBrk="1" hangingPunct="1">
              <a:lnSpc>
                <a:spcPct val="90000"/>
              </a:lnSpc>
              <a:spcBef>
                <a:spcPct val="20000"/>
              </a:spcBef>
              <a:buNone/>
              <a:defRPr lang="en-GB" altLang="ko-KR" sz="3600" kern="1200" dirty="0">
                <a:solidFill>
                  <a:srgbClr val="F3723D"/>
                </a:solidFill>
                <a:latin typeface="Kobern" pitchFamily="2" charset="77"/>
                <a:ea typeface="+mn-ea"/>
                <a:cs typeface="+mn-cs"/>
              </a:defRPr>
            </a:lvl1pPr>
          </a:lstStyle>
          <a:p>
            <a:pPr lvl="0"/>
            <a:r>
              <a:rPr lang="en-GB" altLang="ko-KR" dirty="0"/>
              <a:t>Main Heading</a:t>
            </a:r>
          </a:p>
        </p:txBody>
      </p:sp>
      <p:sp>
        <p:nvSpPr>
          <p:cNvPr id="21" name="TextBox 20">
            <a:extLst>
              <a:ext uri="{FF2B5EF4-FFF2-40B4-BE49-F238E27FC236}">
                <a16:creationId xmlns:a16="http://schemas.microsoft.com/office/drawing/2014/main" xmlns="" id="{B0DF3BAE-5119-B741-835E-CD171312F733}"/>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22" name="TextBox 21">
            <a:extLst>
              <a:ext uri="{FF2B5EF4-FFF2-40B4-BE49-F238E27FC236}">
                <a16:creationId xmlns:a16="http://schemas.microsoft.com/office/drawing/2014/main" xmlns="" id="{77BE82E7-45D1-494F-B95A-41D3B92E40A4}"/>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23" name="TextBox 22">
            <a:extLst>
              <a:ext uri="{FF2B5EF4-FFF2-40B4-BE49-F238E27FC236}">
                <a16:creationId xmlns:a16="http://schemas.microsoft.com/office/drawing/2014/main" xmlns="" id="{8617F285-9DFC-BC49-A4A2-800806FA7D97}"/>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2997388549"/>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521">
          <p15:clr>
            <a:srgbClr val="FBAE40"/>
          </p15:clr>
        </p15:guide>
        <p15:guide id="8" orient="horz" pos="3117">
          <p15:clr>
            <a:srgbClr val="FBAE40"/>
          </p15:clr>
        </p15:guide>
        <p15:guide id="9" pos="5556">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A7760010-EBFD-B842-A650-6DF752C1EA15}"/>
              </a:ext>
            </a:extLst>
          </p:cNvPr>
          <p:cNvCxnSpPr>
            <a:cxnSpLocks/>
          </p:cNvCxnSpPr>
          <p:nvPr userDrawn="1"/>
        </p:nvCxnSpPr>
        <p:spPr>
          <a:xfrm flipH="1">
            <a:off x="845985" y="2571751"/>
            <a:ext cx="7452031"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7" name="Text Placeholder 9">
            <a:extLst>
              <a:ext uri="{FF2B5EF4-FFF2-40B4-BE49-F238E27FC236}">
                <a16:creationId xmlns:a16="http://schemas.microsoft.com/office/drawing/2014/main" xmlns="" id="{91EBE4ED-D38C-854B-A967-FA93E88AC52F}"/>
              </a:ext>
            </a:extLst>
          </p:cNvPr>
          <p:cNvSpPr>
            <a:spLocks noGrp="1"/>
          </p:cNvSpPr>
          <p:nvPr>
            <p:ph type="body" sz="quarter" idx="10" hasCustomPrompt="1"/>
          </p:nvPr>
        </p:nvSpPr>
        <p:spPr>
          <a:xfrm>
            <a:off x="845985" y="2630978"/>
            <a:ext cx="7452031" cy="516829"/>
          </a:xfrm>
          <a:prstGeom prst="rect">
            <a:avLst/>
          </a:prstGeom>
        </p:spPr>
        <p:txBody>
          <a:bodyPr anchor="ctr"/>
          <a:lstStyle>
            <a:lvl1pPr marL="0" indent="0" algn="ctr" defTabSz="914400" rtl="0" eaLnBrk="1" latinLnBrk="1" hangingPunct="1">
              <a:spcBef>
                <a:spcPts val="0"/>
              </a:spcBef>
              <a:spcAft>
                <a:spcPts val="500"/>
              </a:spcAft>
              <a:buClr>
                <a:srgbClr val="F3723D"/>
              </a:buClr>
              <a:buNone/>
              <a:defRPr lang="en-GB" altLang="ko-KR" sz="1300" kern="1200" cap="all" spc="100" dirty="0">
                <a:solidFill>
                  <a:schemeClr val="bg1"/>
                </a:solidFill>
                <a:latin typeface="Kobern" pitchFamily="2" charset="77"/>
                <a:ea typeface="+mn-ea"/>
                <a:cs typeface="+mn-cs"/>
              </a:defRPr>
            </a:lvl1pPr>
          </a:lstStyle>
          <a:p>
            <a:pPr lvl="0"/>
            <a:r>
              <a:rPr lang="en-GB" altLang="ko-KR" dirty="0"/>
              <a:t>Sub Heading</a:t>
            </a:r>
          </a:p>
        </p:txBody>
      </p:sp>
      <p:cxnSp>
        <p:nvCxnSpPr>
          <p:cNvPr id="8" name="Straight Connector 7">
            <a:extLst>
              <a:ext uri="{FF2B5EF4-FFF2-40B4-BE49-F238E27FC236}">
                <a16:creationId xmlns:a16="http://schemas.microsoft.com/office/drawing/2014/main" xmlns="" id="{687BB62D-96D4-F848-A494-A3C574BCDD4A}"/>
              </a:ext>
            </a:extLst>
          </p:cNvPr>
          <p:cNvCxnSpPr>
            <a:cxnSpLocks/>
          </p:cNvCxnSpPr>
          <p:nvPr userDrawn="1"/>
        </p:nvCxnSpPr>
        <p:spPr>
          <a:xfrm flipH="1">
            <a:off x="845985" y="3219822"/>
            <a:ext cx="7452031"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10" name="Text Placeholder 9">
            <a:extLst>
              <a:ext uri="{FF2B5EF4-FFF2-40B4-BE49-F238E27FC236}">
                <a16:creationId xmlns:a16="http://schemas.microsoft.com/office/drawing/2014/main" xmlns="" id="{88406246-BBBE-CD4D-975A-579E53A1D6C1}"/>
              </a:ext>
            </a:extLst>
          </p:cNvPr>
          <p:cNvSpPr>
            <a:spLocks noGrp="1"/>
          </p:cNvSpPr>
          <p:nvPr>
            <p:ph type="body" sz="quarter" idx="12" hasCustomPrompt="1"/>
          </p:nvPr>
        </p:nvSpPr>
        <p:spPr>
          <a:xfrm>
            <a:off x="845985" y="1187615"/>
            <a:ext cx="7452031" cy="1384132"/>
          </a:xfrm>
          <a:prstGeom prst="rect">
            <a:avLst/>
          </a:prstGeom>
        </p:spPr>
        <p:txBody>
          <a:bodyPr anchor="b"/>
          <a:lstStyle>
            <a:lvl1pPr marL="0" indent="0" algn="ctr" defTabSz="914400" rtl="0" eaLnBrk="1" latinLnBrk="1" hangingPunct="1">
              <a:lnSpc>
                <a:spcPct val="90000"/>
              </a:lnSpc>
              <a:spcBef>
                <a:spcPct val="20000"/>
              </a:spcBef>
              <a:buNone/>
              <a:defRPr lang="en-GB" altLang="ko-KR" sz="3600" kern="1200" dirty="0">
                <a:solidFill>
                  <a:srgbClr val="F3723D"/>
                </a:solidFill>
                <a:latin typeface="Kobern" pitchFamily="2" charset="77"/>
                <a:ea typeface="+mn-ea"/>
                <a:cs typeface="+mn-cs"/>
              </a:defRPr>
            </a:lvl1pPr>
          </a:lstStyle>
          <a:p>
            <a:pPr lvl="0"/>
            <a:r>
              <a:rPr lang="en-GB" altLang="ko-KR" dirty="0"/>
              <a:t>Main Heading</a:t>
            </a:r>
          </a:p>
        </p:txBody>
      </p:sp>
      <p:sp>
        <p:nvSpPr>
          <p:cNvPr id="21" name="TextBox 20">
            <a:extLst>
              <a:ext uri="{FF2B5EF4-FFF2-40B4-BE49-F238E27FC236}">
                <a16:creationId xmlns:a16="http://schemas.microsoft.com/office/drawing/2014/main" xmlns="" id="{B0DF3BAE-5119-B741-835E-CD171312F733}"/>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22" name="TextBox 21">
            <a:extLst>
              <a:ext uri="{FF2B5EF4-FFF2-40B4-BE49-F238E27FC236}">
                <a16:creationId xmlns:a16="http://schemas.microsoft.com/office/drawing/2014/main" xmlns="" id="{77BE82E7-45D1-494F-B95A-41D3B92E40A4}"/>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23" name="TextBox 22">
            <a:extLst>
              <a:ext uri="{FF2B5EF4-FFF2-40B4-BE49-F238E27FC236}">
                <a16:creationId xmlns:a16="http://schemas.microsoft.com/office/drawing/2014/main" xmlns="" id="{8617F285-9DFC-BC49-A4A2-800806FA7D97}"/>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3613191474"/>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521">
          <p15:clr>
            <a:srgbClr val="FBAE40"/>
          </p15:clr>
        </p15:guide>
        <p15:guide id="8" orient="horz" pos="3117">
          <p15:clr>
            <a:srgbClr val="FBAE40"/>
          </p15:clr>
        </p15:guide>
        <p15:guide id="9" pos="555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9_Basic_A">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9A33EEA3-71C4-F04D-8F0D-79D8EB010B02}"/>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7" name="TextBox 6">
            <a:extLst>
              <a:ext uri="{FF2B5EF4-FFF2-40B4-BE49-F238E27FC236}">
                <a16:creationId xmlns:a16="http://schemas.microsoft.com/office/drawing/2014/main" xmlns="" id="{3D675C60-1837-5D4D-A6F0-CB3BAD7D89C9}"/>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10" name="TextBox 9">
            <a:extLst>
              <a:ext uri="{FF2B5EF4-FFF2-40B4-BE49-F238E27FC236}">
                <a16:creationId xmlns:a16="http://schemas.microsoft.com/office/drawing/2014/main" xmlns="" id="{007F63DF-CDFC-7D44-835D-AEF1C67A3E60}"/>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793500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Cover Slide_Style1">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xmlns="" id="{27817E6F-0903-3346-80AD-A41D1A2ABE30}"/>
              </a:ext>
            </a:extLst>
          </p:cNvPr>
          <p:cNvSpPr>
            <a:spLocks noGrp="1"/>
          </p:cNvSpPr>
          <p:nvPr>
            <p:ph type="body" sz="quarter" idx="14" hasCustomPrompt="1"/>
          </p:nvPr>
        </p:nvSpPr>
        <p:spPr>
          <a:xfrm>
            <a:off x="298199" y="368655"/>
            <a:ext cx="4173064" cy="415896"/>
          </a:xfrm>
          <a:prstGeom prst="rect">
            <a:avLst/>
          </a:prstGeom>
        </p:spPr>
        <p:txBody>
          <a:bodyPr anchor="t"/>
          <a:lstStyle>
            <a:lvl1pPr marL="0" indent="0" algn="l">
              <a:buNone/>
              <a:defRPr sz="1000" b="0" i="0" baseline="0">
                <a:solidFill>
                  <a:schemeClr val="bg1"/>
                </a:solidFill>
                <a:latin typeface="Kobern Light" pitchFamily="2" charset="77"/>
                <a:cs typeface="Arial" pitchFamily="34" charset="0"/>
              </a:defRPr>
            </a:lvl1pPr>
          </a:lstStyle>
          <a:p>
            <a:pPr lvl="0"/>
            <a:r>
              <a:rPr lang="en-US" altLang="ko-KR" dirty="0"/>
              <a:t>Committed to International Standards in Information Security</a:t>
            </a:r>
          </a:p>
        </p:txBody>
      </p:sp>
      <p:sp>
        <p:nvSpPr>
          <p:cNvPr id="15" name="Text Placeholder 9">
            <a:extLst>
              <a:ext uri="{FF2B5EF4-FFF2-40B4-BE49-F238E27FC236}">
                <a16:creationId xmlns:a16="http://schemas.microsoft.com/office/drawing/2014/main" xmlns="" id="{7C6873C5-13CA-684B-A1B5-5758FB24E344}"/>
              </a:ext>
            </a:extLst>
          </p:cNvPr>
          <p:cNvSpPr>
            <a:spLocks noGrp="1"/>
          </p:cNvSpPr>
          <p:nvPr>
            <p:ph type="body" sz="quarter" idx="15" hasCustomPrompt="1"/>
          </p:nvPr>
        </p:nvSpPr>
        <p:spPr>
          <a:xfrm>
            <a:off x="294551" y="1656357"/>
            <a:ext cx="3885032" cy="595950"/>
          </a:xfrm>
          <a:prstGeom prst="rect">
            <a:avLst/>
          </a:prstGeom>
        </p:spPr>
        <p:txBody>
          <a:bodyPr anchor="ctr"/>
          <a:lstStyle>
            <a:lvl1pPr marL="0" indent="0" algn="l">
              <a:buNone/>
              <a:defRPr sz="2000" b="1" i="0" cap="all" baseline="0">
                <a:solidFill>
                  <a:schemeClr val="bg1"/>
                </a:solidFill>
                <a:latin typeface="Kobern DemiBold" pitchFamily="2" charset="77"/>
                <a:cs typeface="Arial" pitchFamily="34" charset="0"/>
              </a:defRPr>
            </a:lvl1pPr>
          </a:lstStyle>
          <a:p>
            <a:pPr lvl="0"/>
            <a:r>
              <a:rPr lang="en-US" altLang="ko-KR" dirty="0"/>
              <a:t>Thank You!</a:t>
            </a:r>
          </a:p>
        </p:txBody>
      </p:sp>
      <p:sp>
        <p:nvSpPr>
          <p:cNvPr id="18" name="Text Placeholder 9">
            <a:extLst>
              <a:ext uri="{FF2B5EF4-FFF2-40B4-BE49-F238E27FC236}">
                <a16:creationId xmlns:a16="http://schemas.microsoft.com/office/drawing/2014/main" xmlns="" id="{17AE13F7-A83D-5648-B869-6A6D171A7B22}"/>
              </a:ext>
            </a:extLst>
          </p:cNvPr>
          <p:cNvSpPr>
            <a:spLocks noGrp="1"/>
          </p:cNvSpPr>
          <p:nvPr>
            <p:ph type="body" sz="quarter" idx="17" hasCustomPrompt="1"/>
          </p:nvPr>
        </p:nvSpPr>
        <p:spPr>
          <a:xfrm>
            <a:off x="4975534" y="790282"/>
            <a:ext cx="1656182" cy="3653675"/>
          </a:xfrm>
          <a:prstGeom prst="rect">
            <a:avLst/>
          </a:prstGeom>
        </p:spPr>
        <p:txBody>
          <a:bodyPr anchor="t"/>
          <a:lstStyle>
            <a:lvl1pPr marL="0" indent="0" algn="l">
              <a:lnSpc>
                <a:spcPct val="100000"/>
              </a:lnSpc>
              <a:buNone/>
              <a:defRPr sz="900" b="0" i="0" baseline="0">
                <a:solidFill>
                  <a:schemeClr val="bg1"/>
                </a:solidFill>
                <a:latin typeface="Kobern Medium" pitchFamily="2" charset="77"/>
                <a:cs typeface="Arial" pitchFamily="34" charset="0"/>
              </a:defRPr>
            </a:lvl1pPr>
          </a:lstStyle>
          <a:p>
            <a:pPr lvl="0"/>
            <a:r>
              <a:rPr lang="en-US" altLang="ko-KR" cap="all" dirty="0"/>
              <a:t>New Delhi</a:t>
            </a:r>
          </a:p>
          <a:p>
            <a:pPr lvl="0"/>
            <a:r>
              <a:rPr lang="en-US" altLang="ko-KR" dirty="0" err="1"/>
              <a:t>Lsdel@lakshmisri.com</a:t>
            </a:r>
            <a:endParaRPr lang="en-US" altLang="ko-KR" dirty="0"/>
          </a:p>
          <a:p>
            <a:pPr lvl="0"/>
            <a:endParaRPr lang="en-US" altLang="ko-KR" dirty="0"/>
          </a:p>
          <a:p>
            <a:pPr lvl="0"/>
            <a:r>
              <a:rPr lang="en-US" altLang="ko-KR" cap="all" dirty="0"/>
              <a:t>Mumbai</a:t>
            </a:r>
          </a:p>
          <a:p>
            <a:pPr lvl="0"/>
            <a:r>
              <a:rPr lang="en-US" altLang="ko-KR" dirty="0" err="1"/>
              <a:t>Lsbom@lakshmisri.com</a:t>
            </a:r>
            <a:endParaRPr lang="en-US" altLang="ko-KR" dirty="0"/>
          </a:p>
          <a:p>
            <a:pPr lvl="0"/>
            <a:endParaRPr lang="en-US" altLang="ko-KR" dirty="0"/>
          </a:p>
          <a:p>
            <a:pPr lvl="0"/>
            <a:r>
              <a:rPr lang="en-US" altLang="ko-KR" cap="all" dirty="0"/>
              <a:t>Chennai</a:t>
            </a:r>
          </a:p>
          <a:p>
            <a:pPr lvl="0"/>
            <a:r>
              <a:rPr lang="en-US" altLang="ko-KR" dirty="0" err="1"/>
              <a:t>Lsmds@lakshmisri.com</a:t>
            </a:r>
            <a:endParaRPr lang="en-US" altLang="ko-KR" dirty="0"/>
          </a:p>
          <a:p>
            <a:pPr lvl="0"/>
            <a:endParaRPr lang="en-US" altLang="ko-KR" dirty="0"/>
          </a:p>
          <a:p>
            <a:pPr lvl="0"/>
            <a:r>
              <a:rPr lang="en-US" altLang="ko-KR" cap="all" dirty="0"/>
              <a:t>Bengaluru</a:t>
            </a:r>
          </a:p>
          <a:p>
            <a:pPr lvl="0"/>
            <a:r>
              <a:rPr lang="en-US" altLang="ko-KR" dirty="0" err="1"/>
              <a:t>Lsblr@lakshmisri.com</a:t>
            </a:r>
            <a:endParaRPr lang="en-US" altLang="ko-KR" dirty="0"/>
          </a:p>
          <a:p>
            <a:pPr lvl="0"/>
            <a:endParaRPr lang="en-US" altLang="ko-KR" dirty="0"/>
          </a:p>
          <a:p>
            <a:pPr lvl="0"/>
            <a:r>
              <a:rPr lang="en-US" altLang="ko-KR" cap="all" dirty="0"/>
              <a:t>Hyderabad</a:t>
            </a:r>
          </a:p>
          <a:p>
            <a:pPr lvl="0"/>
            <a:r>
              <a:rPr lang="en-US" altLang="ko-KR" dirty="0" err="1"/>
              <a:t>Lshyd@lakshmisri.com</a:t>
            </a:r>
            <a:endParaRPr lang="en-US" altLang="ko-KR" dirty="0"/>
          </a:p>
          <a:p>
            <a:pPr lvl="0"/>
            <a:endParaRPr lang="en-US" altLang="ko-KR" dirty="0"/>
          </a:p>
          <a:p>
            <a:pPr lvl="0"/>
            <a:r>
              <a:rPr lang="en-US" altLang="ko-KR" cap="all" dirty="0"/>
              <a:t>Ahmedabad</a:t>
            </a:r>
          </a:p>
          <a:p>
            <a:pPr lvl="0"/>
            <a:r>
              <a:rPr lang="en-US" altLang="ko-KR" dirty="0" err="1"/>
              <a:t>Lsahd@lakshmisri.com</a:t>
            </a:r>
            <a:endParaRPr lang="en-US" altLang="ko-KR" dirty="0"/>
          </a:p>
          <a:p>
            <a:pPr lvl="0"/>
            <a:endParaRPr lang="en-US" altLang="ko-KR" dirty="0"/>
          </a:p>
          <a:p>
            <a:pPr lvl="0"/>
            <a:r>
              <a:rPr lang="en-US" altLang="ko-KR" cap="all" dirty="0"/>
              <a:t>Pune</a:t>
            </a:r>
          </a:p>
          <a:p>
            <a:pPr lvl="0"/>
            <a:r>
              <a:rPr lang="en-US" altLang="ko-KR" dirty="0" err="1"/>
              <a:t>Lspune@lakshmisri.com</a:t>
            </a:r>
            <a:endParaRPr lang="en-US" altLang="ko-KR" dirty="0"/>
          </a:p>
          <a:p>
            <a:pPr lvl="0"/>
            <a:endParaRPr lang="en-US" altLang="ko-KR" dirty="0"/>
          </a:p>
          <a:p>
            <a:pPr lvl="0"/>
            <a:endParaRPr lang="en-US" altLang="ko-KR" dirty="0"/>
          </a:p>
        </p:txBody>
      </p:sp>
      <p:sp>
        <p:nvSpPr>
          <p:cNvPr id="19" name="Text Placeholder 9">
            <a:extLst>
              <a:ext uri="{FF2B5EF4-FFF2-40B4-BE49-F238E27FC236}">
                <a16:creationId xmlns:a16="http://schemas.microsoft.com/office/drawing/2014/main" xmlns="" id="{DF600D09-95B1-DC4A-86C2-2BA7C53D9C6C}"/>
              </a:ext>
            </a:extLst>
          </p:cNvPr>
          <p:cNvSpPr>
            <a:spLocks noGrp="1"/>
          </p:cNvSpPr>
          <p:nvPr>
            <p:ph type="body" sz="quarter" idx="18" hasCustomPrompt="1"/>
          </p:nvPr>
        </p:nvSpPr>
        <p:spPr>
          <a:xfrm>
            <a:off x="6773854" y="790282"/>
            <a:ext cx="1656182" cy="3653673"/>
          </a:xfrm>
          <a:prstGeom prst="rect">
            <a:avLst/>
          </a:prstGeom>
        </p:spPr>
        <p:txBody>
          <a:bodyPr anchor="t"/>
          <a:lstStyle>
            <a:lvl1pPr marL="0" indent="0" algn="l">
              <a:buNone/>
              <a:defRPr sz="900" b="0" i="0" baseline="0">
                <a:solidFill>
                  <a:schemeClr val="bg1"/>
                </a:solidFill>
                <a:latin typeface="Kobern Medium" pitchFamily="2" charset="77"/>
                <a:cs typeface="Arial" pitchFamily="34" charset="0"/>
              </a:defRPr>
            </a:lvl1pPr>
          </a:lstStyle>
          <a:p>
            <a:pPr lvl="0"/>
            <a:r>
              <a:rPr lang="en-US" altLang="ko-KR" cap="all" dirty="0">
                <a:solidFill>
                  <a:schemeClr val="bg1"/>
                </a:solidFill>
              </a:rPr>
              <a:t>Kolkata</a:t>
            </a:r>
          </a:p>
          <a:p>
            <a:pPr lvl="0"/>
            <a:r>
              <a:rPr lang="en-US" altLang="ko-KR" dirty="0" err="1">
                <a:solidFill>
                  <a:schemeClr val="bg1"/>
                </a:solidFill>
              </a:rPr>
              <a:t>Lskolkata@lakshmisri.com</a:t>
            </a:r>
            <a:endParaRPr lang="en-US" altLang="ko-KR" dirty="0">
              <a:solidFill>
                <a:schemeClr val="bg1"/>
              </a:solidFill>
            </a:endParaRPr>
          </a:p>
          <a:p>
            <a:pPr lvl="0"/>
            <a:endParaRPr lang="en-US" altLang="ko-KR" dirty="0">
              <a:solidFill>
                <a:schemeClr val="bg1"/>
              </a:solidFill>
            </a:endParaRPr>
          </a:p>
          <a:p>
            <a:pPr lvl="0"/>
            <a:r>
              <a:rPr lang="en-US" altLang="ko-KR" cap="all" dirty="0">
                <a:solidFill>
                  <a:schemeClr val="bg1"/>
                </a:solidFill>
              </a:rPr>
              <a:t>Chandigarh</a:t>
            </a:r>
          </a:p>
          <a:p>
            <a:pPr lvl="0"/>
            <a:r>
              <a:rPr lang="en-US" altLang="ko-KR" dirty="0" err="1">
                <a:solidFill>
                  <a:schemeClr val="bg1"/>
                </a:solidFill>
              </a:rPr>
              <a:t>Lschd@lakshmisri.com</a:t>
            </a:r>
            <a:endParaRPr lang="en-US" altLang="ko-KR" dirty="0">
              <a:solidFill>
                <a:schemeClr val="bg1"/>
              </a:solidFill>
            </a:endParaRPr>
          </a:p>
          <a:p>
            <a:pPr lvl="0"/>
            <a:endParaRPr lang="en-US" altLang="ko-KR" dirty="0">
              <a:solidFill>
                <a:schemeClr val="bg1"/>
              </a:solidFill>
            </a:endParaRPr>
          </a:p>
          <a:p>
            <a:pPr lvl="0"/>
            <a:r>
              <a:rPr lang="en-US" altLang="ko-KR" cap="all" dirty="0">
                <a:solidFill>
                  <a:schemeClr val="bg1"/>
                </a:solidFill>
              </a:rPr>
              <a:t>Gurugram</a:t>
            </a:r>
          </a:p>
          <a:p>
            <a:pPr lvl="0"/>
            <a:r>
              <a:rPr lang="en-US" altLang="ko-KR" dirty="0" err="1">
                <a:solidFill>
                  <a:schemeClr val="bg1"/>
                </a:solidFill>
              </a:rPr>
              <a:t>Lsgurgaon@lakshmisri.com</a:t>
            </a:r>
            <a:endParaRPr lang="en-US" altLang="ko-KR" dirty="0">
              <a:solidFill>
                <a:schemeClr val="bg1"/>
              </a:solidFill>
            </a:endParaRPr>
          </a:p>
          <a:p>
            <a:pPr lvl="0"/>
            <a:endParaRPr lang="en-US" altLang="ko-KR" dirty="0">
              <a:solidFill>
                <a:schemeClr val="bg1"/>
              </a:solidFill>
            </a:endParaRPr>
          </a:p>
          <a:p>
            <a:pPr lvl="0"/>
            <a:r>
              <a:rPr lang="en-US" altLang="ko-KR" cap="all" dirty="0" err="1">
                <a:solidFill>
                  <a:schemeClr val="bg1"/>
                </a:solidFill>
              </a:rPr>
              <a:t>Prayagraj</a:t>
            </a:r>
            <a:r>
              <a:rPr lang="en-US" altLang="ko-KR" cap="all" dirty="0">
                <a:solidFill>
                  <a:schemeClr val="bg1"/>
                </a:solidFill>
              </a:rPr>
              <a:t> (Allahabad) </a:t>
            </a:r>
          </a:p>
          <a:p>
            <a:pPr lvl="0"/>
            <a:r>
              <a:rPr lang="en-US" altLang="ko-KR" dirty="0" err="1">
                <a:solidFill>
                  <a:schemeClr val="bg1"/>
                </a:solidFill>
              </a:rPr>
              <a:t>Lsallahabad@lakshmisri.com</a:t>
            </a:r>
            <a:endParaRPr lang="en-US" altLang="ko-KR" dirty="0">
              <a:solidFill>
                <a:schemeClr val="bg1"/>
              </a:solidFill>
            </a:endParaRPr>
          </a:p>
          <a:p>
            <a:pPr lvl="0"/>
            <a:endParaRPr lang="en-US" altLang="ko-KR" dirty="0">
              <a:solidFill>
                <a:schemeClr val="bg1"/>
              </a:solidFill>
            </a:endParaRPr>
          </a:p>
          <a:p>
            <a:pPr lvl="0"/>
            <a:r>
              <a:rPr lang="en-US" altLang="ko-KR" cap="all" dirty="0">
                <a:solidFill>
                  <a:schemeClr val="bg1"/>
                </a:solidFill>
              </a:rPr>
              <a:t>Kochi</a:t>
            </a:r>
          </a:p>
          <a:p>
            <a:pPr lvl="0"/>
            <a:r>
              <a:rPr lang="en-US" altLang="ko-KR" dirty="0" err="1">
                <a:solidFill>
                  <a:schemeClr val="bg1"/>
                </a:solidFill>
              </a:rPr>
              <a:t>Lskochi@lakshmisri.com</a:t>
            </a:r>
            <a:endParaRPr lang="en-US" altLang="ko-KR" dirty="0">
              <a:solidFill>
                <a:schemeClr val="bg1"/>
              </a:solidFill>
            </a:endParaRPr>
          </a:p>
          <a:p>
            <a:pPr lvl="0"/>
            <a:endParaRPr lang="en-US" altLang="ko-KR" dirty="0">
              <a:solidFill>
                <a:schemeClr val="bg1"/>
              </a:solidFill>
            </a:endParaRPr>
          </a:p>
          <a:p>
            <a:pPr lvl="0"/>
            <a:r>
              <a:rPr lang="en-US" altLang="ko-KR" cap="all" dirty="0">
                <a:solidFill>
                  <a:schemeClr val="bg1"/>
                </a:solidFill>
              </a:rPr>
              <a:t>Jaipur</a:t>
            </a:r>
          </a:p>
          <a:p>
            <a:pPr lvl="0"/>
            <a:r>
              <a:rPr lang="en-US" altLang="ko-KR" dirty="0" err="1">
                <a:solidFill>
                  <a:schemeClr val="bg1"/>
                </a:solidFill>
              </a:rPr>
              <a:t>Lsjaipur@lakshmisri.com</a:t>
            </a:r>
            <a:endParaRPr lang="en-US" altLang="ko-KR" dirty="0">
              <a:solidFill>
                <a:schemeClr val="bg1"/>
              </a:solidFill>
            </a:endParaRPr>
          </a:p>
          <a:p>
            <a:pPr lvl="0"/>
            <a:endParaRPr lang="en-US" altLang="ko-KR" dirty="0">
              <a:solidFill>
                <a:schemeClr val="bg1"/>
              </a:solidFill>
            </a:endParaRPr>
          </a:p>
          <a:p>
            <a:pPr lvl="0"/>
            <a:r>
              <a:rPr lang="en-US" altLang="ko-KR" cap="all" dirty="0" err="1">
                <a:solidFill>
                  <a:schemeClr val="bg1"/>
                </a:solidFill>
              </a:rPr>
              <a:t>NAGpur</a:t>
            </a:r>
            <a:endParaRPr lang="en-US" altLang="ko-KR" cap="all" dirty="0">
              <a:solidFill>
                <a:schemeClr val="bg1"/>
              </a:solidFill>
            </a:endParaRPr>
          </a:p>
          <a:p>
            <a:pPr lvl="0"/>
            <a:r>
              <a:rPr lang="en-US" altLang="ko-KR" dirty="0" err="1">
                <a:solidFill>
                  <a:schemeClr val="bg1"/>
                </a:solidFill>
              </a:rPr>
              <a:t>Lsnagpur@lakshmisri.com</a:t>
            </a:r>
            <a:endParaRPr lang="en-US" altLang="ko-KR" dirty="0">
              <a:solidFill>
                <a:schemeClr val="tx1">
                  <a:lumMod val="75000"/>
                  <a:lumOff val="25000"/>
                </a:schemeClr>
              </a:solidFill>
            </a:endParaRPr>
          </a:p>
          <a:p>
            <a:pPr lvl="0"/>
            <a:endParaRPr lang="en-US" altLang="ko-KR" dirty="0">
              <a:solidFill>
                <a:schemeClr val="tx1">
                  <a:lumMod val="75000"/>
                  <a:lumOff val="25000"/>
                </a:schemeClr>
              </a:solidFill>
            </a:endParaRPr>
          </a:p>
        </p:txBody>
      </p:sp>
      <p:sp>
        <p:nvSpPr>
          <p:cNvPr id="20" name="Text Placeholder 9">
            <a:extLst>
              <a:ext uri="{FF2B5EF4-FFF2-40B4-BE49-F238E27FC236}">
                <a16:creationId xmlns:a16="http://schemas.microsoft.com/office/drawing/2014/main" xmlns="" id="{07BC750E-3434-B144-B236-8CEC35A637F9}"/>
              </a:ext>
            </a:extLst>
          </p:cNvPr>
          <p:cNvSpPr>
            <a:spLocks noGrp="1"/>
          </p:cNvSpPr>
          <p:nvPr>
            <p:ph type="body" sz="quarter" idx="19" hasCustomPrompt="1"/>
          </p:nvPr>
        </p:nvSpPr>
        <p:spPr>
          <a:xfrm>
            <a:off x="4975532" y="370609"/>
            <a:ext cx="3454504" cy="328924"/>
          </a:xfrm>
          <a:prstGeom prst="rect">
            <a:avLst/>
          </a:prstGeom>
        </p:spPr>
        <p:txBody>
          <a:bodyPr anchor="t"/>
          <a:lstStyle>
            <a:lvl1pPr marL="0" indent="0" algn="l">
              <a:buNone/>
              <a:defRPr sz="1400" b="1" i="0" baseline="0">
                <a:solidFill>
                  <a:schemeClr val="bg1"/>
                </a:solidFill>
                <a:latin typeface="Kobern DemiBold" pitchFamily="2" charset="77"/>
                <a:cs typeface="Arial" pitchFamily="34" charset="0"/>
              </a:defRPr>
            </a:lvl1pPr>
          </a:lstStyle>
          <a:p>
            <a:pPr lvl="0"/>
            <a:r>
              <a:rPr lang="en-US" altLang="ko-KR"/>
              <a:t>LOCATIONS</a:t>
            </a:r>
          </a:p>
        </p:txBody>
      </p:sp>
      <p:pic>
        <p:nvPicPr>
          <p:cNvPr id="26" name="Picture 25">
            <a:extLst>
              <a:ext uri="{FF2B5EF4-FFF2-40B4-BE49-F238E27FC236}">
                <a16:creationId xmlns:a16="http://schemas.microsoft.com/office/drawing/2014/main" xmlns="" id="{3B211D67-1D1C-0145-A8A3-7E38CD9FA9E0}"/>
              </a:ext>
            </a:extLst>
          </p:cNvPr>
          <p:cNvPicPr>
            <a:picLocks noChangeAspect="1"/>
          </p:cNvPicPr>
          <p:nvPr userDrawn="1"/>
        </p:nvPicPr>
        <p:blipFill>
          <a:blip r:embed="rId3" cstate="email">
            <a:extLst>
              <a:ext uri="{28A0092B-C50C-407E-A947-70E740481C1C}">
                <a14:useLocalDpi xmlns:a14="http://schemas.microsoft.com/office/drawing/2010/main" xmlns=""/>
              </a:ext>
            </a:extLst>
          </a:blip>
          <a:srcRect/>
          <a:stretch/>
        </p:blipFill>
        <p:spPr>
          <a:xfrm>
            <a:off x="424547" y="719329"/>
            <a:ext cx="1022380" cy="758540"/>
          </a:xfrm>
          <a:prstGeom prst="rect">
            <a:avLst/>
          </a:prstGeom>
        </p:spPr>
      </p:pic>
      <p:sp>
        <p:nvSpPr>
          <p:cNvPr id="37" name="Text Placeholder 9">
            <a:extLst>
              <a:ext uri="{FF2B5EF4-FFF2-40B4-BE49-F238E27FC236}">
                <a16:creationId xmlns:a16="http://schemas.microsoft.com/office/drawing/2014/main" xmlns="" id="{36CB8175-088B-4A42-9C42-CF30046F0653}"/>
              </a:ext>
            </a:extLst>
          </p:cNvPr>
          <p:cNvSpPr>
            <a:spLocks noGrp="1"/>
          </p:cNvSpPr>
          <p:nvPr>
            <p:ph type="body" sz="quarter" idx="20" hasCustomPrompt="1"/>
          </p:nvPr>
        </p:nvSpPr>
        <p:spPr>
          <a:xfrm>
            <a:off x="298198" y="2364337"/>
            <a:ext cx="4273801" cy="252896"/>
          </a:xfrm>
          <a:prstGeom prst="rect">
            <a:avLst/>
          </a:prstGeom>
        </p:spPr>
        <p:txBody>
          <a:bodyPr anchor="t"/>
          <a:lstStyle>
            <a:lvl1pPr marL="0" indent="0" algn="l" defTabSz="914400" rtl="0" eaLnBrk="1" latinLnBrk="1" hangingPunct="1">
              <a:spcBef>
                <a:spcPct val="20000"/>
              </a:spcBef>
              <a:buFont typeface="Arial" pitchFamily="34" charset="0"/>
              <a:buNone/>
              <a:defRPr lang="en-US" altLang="ko-KR" sz="1000" kern="1200" cap="all" spc="60">
                <a:solidFill>
                  <a:srgbClr val="F3723D"/>
                </a:solidFill>
                <a:latin typeface="Kobern Medium" pitchFamily="2" charset="77"/>
                <a:ea typeface="+mn-ea"/>
                <a:cs typeface="Arial" pitchFamily="34" charset="0"/>
              </a:defRPr>
            </a:lvl1pPr>
          </a:lstStyle>
          <a:p>
            <a:pPr marL="0" indent="0">
              <a:buNone/>
              <a:defRPr/>
            </a:pPr>
            <a:r>
              <a:rPr lang="en-US" sz="1000" cap="all" spc="60" dirty="0">
                <a:solidFill>
                  <a:srgbClr val="F3723D"/>
                </a:solidFill>
                <a:latin typeface="Kobern Medium" pitchFamily="2" charset="77"/>
                <a:cs typeface="Arial" pitchFamily="34" charset="0"/>
              </a:rPr>
              <a:t>FOR any support or information write to:</a:t>
            </a:r>
          </a:p>
        </p:txBody>
      </p:sp>
      <p:sp>
        <p:nvSpPr>
          <p:cNvPr id="38" name="Text Placeholder 9">
            <a:extLst>
              <a:ext uri="{FF2B5EF4-FFF2-40B4-BE49-F238E27FC236}">
                <a16:creationId xmlns:a16="http://schemas.microsoft.com/office/drawing/2014/main" xmlns="" id="{B6A85FCF-1FED-6044-A6DD-4D19B5DBF689}"/>
              </a:ext>
            </a:extLst>
          </p:cNvPr>
          <p:cNvSpPr>
            <a:spLocks noGrp="1"/>
          </p:cNvSpPr>
          <p:nvPr>
            <p:ph type="body" sz="quarter" idx="21" hasCustomPrompt="1"/>
          </p:nvPr>
        </p:nvSpPr>
        <p:spPr>
          <a:xfrm>
            <a:off x="298199" y="2613947"/>
            <a:ext cx="3885032" cy="328924"/>
          </a:xfrm>
          <a:prstGeom prst="rect">
            <a:avLst/>
          </a:prstGeom>
        </p:spPr>
        <p:txBody>
          <a:bodyPr anchor="t"/>
          <a:lstStyle>
            <a:lvl1pPr marL="0" indent="0" algn="l" defTabSz="914400" rtl="0" eaLnBrk="1" fontAlgn="base" latinLnBrk="1" hangingPunct="1">
              <a:spcBef>
                <a:spcPct val="20000"/>
              </a:spcBef>
              <a:spcAft>
                <a:spcPct val="0"/>
              </a:spcAft>
              <a:buFont typeface="Arial" pitchFamily="34" charset="0"/>
              <a:buNone/>
              <a:defRPr lang="en-US" sz="1050" kern="1200" dirty="0">
                <a:solidFill>
                  <a:srgbClr val="F3723D"/>
                </a:solidFill>
                <a:latin typeface="Kobern Light"/>
                <a:ea typeface="+mn-ea"/>
                <a:cs typeface="Arial" pitchFamily="34" charset="0"/>
              </a:defRPr>
            </a:lvl1pPr>
          </a:lstStyle>
          <a:p>
            <a:pPr marL="0" indent="0" fontAlgn="base">
              <a:spcAft>
                <a:spcPct val="0"/>
              </a:spcAft>
              <a:buNone/>
            </a:pPr>
            <a:r>
              <a:rPr lang="en-US" altLang="en-US" sz="1000" dirty="0" err="1">
                <a:solidFill>
                  <a:srgbClr val="F3723D"/>
                </a:solidFill>
                <a:latin typeface="Kobern Light"/>
                <a:cs typeface="Arial" pitchFamily="34" charset="0"/>
              </a:rPr>
              <a:t>xxxxxx@lakshmisri.com</a:t>
            </a:r>
            <a:endParaRPr lang="en-US" altLang="en-US" sz="1000" dirty="0">
              <a:solidFill>
                <a:srgbClr val="F3723D"/>
              </a:solidFill>
              <a:latin typeface="Kobern Light"/>
              <a:cs typeface="Arial" pitchFamily="34" charset="0"/>
            </a:endParaRPr>
          </a:p>
        </p:txBody>
      </p:sp>
      <p:cxnSp>
        <p:nvCxnSpPr>
          <p:cNvPr id="22" name="Straight Connector 21">
            <a:extLst>
              <a:ext uri="{FF2B5EF4-FFF2-40B4-BE49-F238E27FC236}">
                <a16:creationId xmlns:a16="http://schemas.microsoft.com/office/drawing/2014/main" xmlns="" id="{A6A3EA77-6563-4846-99C0-32AC35C0BF32}"/>
              </a:ext>
            </a:extLst>
          </p:cNvPr>
          <p:cNvCxnSpPr/>
          <p:nvPr userDrawn="1"/>
        </p:nvCxnSpPr>
        <p:spPr>
          <a:xfrm>
            <a:off x="295814" y="339502"/>
            <a:ext cx="3886641" cy="0"/>
          </a:xfrm>
          <a:prstGeom prst="line">
            <a:avLst/>
          </a:prstGeom>
          <a:ln w="3810">
            <a:solidFill>
              <a:schemeClr val="bg1">
                <a:lumMod val="75000"/>
              </a:schemeClr>
            </a:solidFill>
            <a:prstDash val="dash"/>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xmlns="" id="{C46165A4-27E8-F34F-975A-A0ED36DE0AB9}"/>
              </a:ext>
            </a:extLst>
          </p:cNvPr>
          <p:cNvCxnSpPr/>
          <p:nvPr userDrawn="1"/>
        </p:nvCxnSpPr>
        <p:spPr>
          <a:xfrm>
            <a:off x="292941" y="2265689"/>
            <a:ext cx="4212000" cy="0"/>
          </a:xfrm>
          <a:prstGeom prst="line">
            <a:avLst/>
          </a:prstGeom>
          <a:ln w="3810">
            <a:solidFill>
              <a:schemeClr val="bg1">
                <a:lumMod val="75000"/>
              </a:schemeClr>
            </a:solidFill>
            <a:prstDash val="dash"/>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xmlns="" id="{01A2146B-30E1-9141-AA8B-EC7C34B4FF32}"/>
              </a:ext>
            </a:extLst>
          </p:cNvPr>
          <p:cNvCxnSpPr/>
          <p:nvPr userDrawn="1"/>
        </p:nvCxnSpPr>
        <p:spPr>
          <a:xfrm>
            <a:off x="292941" y="1654090"/>
            <a:ext cx="4212000" cy="0"/>
          </a:xfrm>
          <a:prstGeom prst="line">
            <a:avLst/>
          </a:prstGeom>
          <a:ln w="3810">
            <a:solidFill>
              <a:schemeClr val="bg1">
                <a:lumMod val="75000"/>
              </a:schemeClr>
            </a:solidFill>
            <a:prstDash val="dash"/>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xmlns="" id="{C79DAAA6-9F8C-F847-8C3A-9DC3008B71F3}"/>
              </a:ext>
            </a:extLst>
          </p:cNvPr>
          <p:cNvCxnSpPr/>
          <p:nvPr userDrawn="1"/>
        </p:nvCxnSpPr>
        <p:spPr>
          <a:xfrm>
            <a:off x="4973147" y="339502"/>
            <a:ext cx="3455935" cy="0"/>
          </a:xfrm>
          <a:prstGeom prst="line">
            <a:avLst/>
          </a:prstGeom>
          <a:ln w="3810">
            <a:solidFill>
              <a:schemeClr val="bg1">
                <a:lumMod val="75000"/>
              </a:schemeClr>
            </a:solidFill>
            <a:prstDash val="dash"/>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xmlns="" id="{093B786D-D745-BF40-B9ED-2D27FCC3C81C}"/>
              </a:ext>
            </a:extLst>
          </p:cNvPr>
          <p:cNvCxnSpPr/>
          <p:nvPr userDrawn="1"/>
        </p:nvCxnSpPr>
        <p:spPr>
          <a:xfrm>
            <a:off x="4973147" y="699542"/>
            <a:ext cx="3455935" cy="0"/>
          </a:xfrm>
          <a:prstGeom prst="line">
            <a:avLst/>
          </a:prstGeom>
          <a:ln w="3810">
            <a:solidFill>
              <a:schemeClr val="bg1">
                <a:lumMod val="75000"/>
              </a:schemeClr>
            </a:solidFill>
            <a:prstDash val="dash"/>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xmlns="" id="{02CCA12C-AB71-3149-8734-99AE5353D057}"/>
              </a:ext>
            </a:extLst>
          </p:cNvPr>
          <p:cNvSpPr txBox="1"/>
          <p:nvPr userDrawn="1"/>
        </p:nvSpPr>
        <p:spPr>
          <a:xfrm>
            <a:off x="304557" y="4621261"/>
            <a:ext cx="2521296" cy="276999"/>
          </a:xfrm>
          <a:prstGeom prst="rect">
            <a:avLst/>
          </a:prstGeom>
          <a:noFill/>
        </p:spPr>
        <p:txBody>
          <a:bodyPr wrap="square" rtlCol="0">
            <a:spAutoFit/>
          </a:bodyPr>
          <a:lstStyle/>
          <a:p>
            <a:pPr algn="l"/>
            <a:r>
              <a:rPr lang="en-US" sz="1200" b="0" i="0" spc="100" baseline="0" dirty="0">
                <a:solidFill>
                  <a:schemeClr val="bg1"/>
                </a:solidFill>
                <a:latin typeface="Kobern" pitchFamily="2" charset="77"/>
              </a:rPr>
              <a:t>exceeding expectations</a:t>
            </a:r>
          </a:p>
        </p:txBody>
      </p:sp>
      <p:sp>
        <p:nvSpPr>
          <p:cNvPr id="24" name="TextBox 23">
            <a:extLst>
              <a:ext uri="{FF2B5EF4-FFF2-40B4-BE49-F238E27FC236}">
                <a16:creationId xmlns:a16="http://schemas.microsoft.com/office/drawing/2014/main" xmlns="" id="{0D189EFB-5034-924A-8B0D-0A5083FAF037}"/>
              </a:ext>
            </a:extLst>
          </p:cNvPr>
          <p:cNvSpPr txBox="1"/>
          <p:nvPr userDrawn="1"/>
        </p:nvSpPr>
        <p:spPr>
          <a:xfrm>
            <a:off x="304557" y="4818225"/>
            <a:ext cx="1225152" cy="200055"/>
          </a:xfrm>
          <a:prstGeom prst="rect">
            <a:avLst/>
          </a:prstGeom>
          <a:noFill/>
        </p:spPr>
        <p:txBody>
          <a:bodyPr wrap="square" rtlCol="0">
            <a:spAutoFit/>
          </a:bodyPr>
          <a:lstStyle/>
          <a:p>
            <a:pPr algn="l"/>
            <a:r>
              <a:rPr lang="en-US" sz="700" b="0" i="0" spc="200" baseline="0" dirty="0">
                <a:solidFill>
                  <a:schemeClr val="bg1"/>
                </a:solidFill>
                <a:latin typeface="Kobern Light" pitchFamily="2" charset="77"/>
              </a:rPr>
              <a:t>SINCE 1985</a:t>
            </a:r>
          </a:p>
        </p:txBody>
      </p:sp>
      <p:pic>
        <p:nvPicPr>
          <p:cNvPr id="39" name="Picture 38">
            <a:extLst>
              <a:ext uri="{FF2B5EF4-FFF2-40B4-BE49-F238E27FC236}">
                <a16:creationId xmlns:a16="http://schemas.microsoft.com/office/drawing/2014/main" xmlns="" id="{C015A3CF-BFE5-0147-903D-9E95853C9AF6}"/>
              </a:ext>
            </a:extLst>
          </p:cNvPr>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396552" y="3989220"/>
            <a:ext cx="1867674" cy="567773"/>
          </a:xfrm>
          <a:prstGeom prst="rect">
            <a:avLst/>
          </a:prstGeom>
        </p:spPr>
      </p:pic>
      <p:sp>
        <p:nvSpPr>
          <p:cNvPr id="21" name="Rectangle 20">
            <a:extLst>
              <a:ext uri="{FF2B5EF4-FFF2-40B4-BE49-F238E27FC236}">
                <a16:creationId xmlns:a16="http://schemas.microsoft.com/office/drawing/2014/main" xmlns="" id="{7145C8D2-7308-7D41-A0BC-BC60C8EED61A}"/>
              </a:ext>
            </a:extLst>
          </p:cNvPr>
          <p:cNvSpPr/>
          <p:nvPr userDrawn="1"/>
        </p:nvSpPr>
        <p:spPr>
          <a:xfrm>
            <a:off x="7105163" y="4786470"/>
            <a:ext cx="1750800" cy="215444"/>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ko-KR" sz="800" b="0" i="0" kern="1200" cap="all" spc="200" baseline="0" dirty="0" err="1">
                <a:solidFill>
                  <a:schemeClr val="bg1"/>
                </a:solidFill>
                <a:latin typeface="Kobern" pitchFamily="2" charset="77"/>
                <a:ea typeface="Cambria Math" panose="02040503050406030204" pitchFamily="18" charset="0"/>
                <a:cs typeface="+mn-cs"/>
              </a:rPr>
              <a:t>www.lakshmisri.com</a:t>
            </a:r>
            <a:endParaRPr lang="en-US" altLang="ko-KR" sz="800" b="0" i="0" kern="1200" cap="all" spc="200" baseline="0" dirty="0">
              <a:solidFill>
                <a:schemeClr val="bg1"/>
              </a:solidFill>
              <a:latin typeface="Kobern" pitchFamily="2" charset="77"/>
              <a:ea typeface="Cambria Math" panose="02040503050406030204" pitchFamily="18" charset="0"/>
              <a:cs typeface="+mn-cs"/>
            </a:endParaRPr>
          </a:p>
        </p:txBody>
      </p:sp>
    </p:spTree>
    <p:extLst>
      <p:ext uri="{BB962C8B-B14F-4D97-AF65-F5344CB8AC3E}">
        <p14:creationId xmlns:p14="http://schemas.microsoft.com/office/powerpoint/2010/main" xmlns="" val="2612046128"/>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317">
          <p15:clr>
            <a:srgbClr val="FBAE40"/>
          </p15:clr>
        </p15:guide>
        <p15:guide id="8" orient="horz" pos="3117">
          <p15:clr>
            <a:srgbClr val="FBAE40"/>
          </p15:clr>
        </p15:guide>
        <p15:guide id="9" pos="5647">
          <p15:clr>
            <a:srgbClr val="FBAE40"/>
          </p15:clr>
        </p15:guide>
        <p15:guide id="10" pos="249">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_Title">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xmlns="" id="{E72D0B84-1FC3-0B4F-8893-513CD17191B4}"/>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rcRect/>
          <a:stretch/>
        </p:blipFill>
        <p:spPr>
          <a:xfrm>
            <a:off x="396551" y="4300137"/>
            <a:ext cx="2284065" cy="690929"/>
          </a:xfrm>
          <a:prstGeom prst="rect">
            <a:avLst/>
          </a:prstGeom>
        </p:spPr>
      </p:pic>
      <p:sp>
        <p:nvSpPr>
          <p:cNvPr id="32" name="TextBox 31">
            <a:extLst>
              <a:ext uri="{FF2B5EF4-FFF2-40B4-BE49-F238E27FC236}">
                <a16:creationId xmlns:a16="http://schemas.microsoft.com/office/drawing/2014/main" xmlns="" id="{AEE5C7AD-24CA-F64A-A534-4023412593E1}"/>
              </a:ext>
            </a:extLst>
          </p:cNvPr>
          <p:cNvSpPr txBox="1"/>
          <p:nvPr userDrawn="1"/>
        </p:nvSpPr>
        <p:spPr>
          <a:xfrm>
            <a:off x="6516216" y="4568229"/>
            <a:ext cx="2521296" cy="307777"/>
          </a:xfrm>
          <a:prstGeom prst="rect">
            <a:avLst/>
          </a:prstGeom>
          <a:noFill/>
        </p:spPr>
        <p:txBody>
          <a:bodyPr wrap="square" rtlCol="0">
            <a:spAutoFit/>
          </a:bodyPr>
          <a:lstStyle/>
          <a:p>
            <a:pPr algn="r"/>
            <a:r>
              <a:rPr lang="en-US" sz="1400" b="0" i="0" spc="100" baseline="0" dirty="0">
                <a:solidFill>
                  <a:schemeClr val="bg1"/>
                </a:solidFill>
                <a:latin typeface="Kobern Light" pitchFamily="2" charset="77"/>
              </a:rPr>
              <a:t>exceeding expectations</a:t>
            </a:r>
          </a:p>
        </p:txBody>
      </p:sp>
      <p:sp>
        <p:nvSpPr>
          <p:cNvPr id="33" name="TextBox 32">
            <a:extLst>
              <a:ext uri="{FF2B5EF4-FFF2-40B4-BE49-F238E27FC236}">
                <a16:creationId xmlns:a16="http://schemas.microsoft.com/office/drawing/2014/main" xmlns="" id="{8F001CA1-B07E-784B-A47C-57DDC8C15CCF}"/>
              </a:ext>
            </a:extLst>
          </p:cNvPr>
          <p:cNvSpPr txBox="1"/>
          <p:nvPr userDrawn="1"/>
        </p:nvSpPr>
        <p:spPr>
          <a:xfrm>
            <a:off x="7812360" y="4804578"/>
            <a:ext cx="1225152" cy="215444"/>
          </a:xfrm>
          <a:prstGeom prst="rect">
            <a:avLst/>
          </a:prstGeom>
          <a:noFill/>
        </p:spPr>
        <p:txBody>
          <a:bodyPr wrap="square" rtlCol="0">
            <a:spAutoFit/>
          </a:bodyPr>
          <a:lstStyle/>
          <a:p>
            <a:pPr algn="r"/>
            <a:r>
              <a:rPr lang="en-US" sz="800" b="0" i="0" spc="200" baseline="0" dirty="0">
                <a:solidFill>
                  <a:schemeClr val="bg1"/>
                </a:solidFill>
                <a:latin typeface="Kobern Light" pitchFamily="2" charset="77"/>
              </a:rPr>
              <a:t>SINCE 1985</a:t>
            </a:r>
          </a:p>
        </p:txBody>
      </p:sp>
      <p:cxnSp>
        <p:nvCxnSpPr>
          <p:cNvPr id="38" name="Straight Connector 37">
            <a:extLst>
              <a:ext uri="{FF2B5EF4-FFF2-40B4-BE49-F238E27FC236}">
                <a16:creationId xmlns:a16="http://schemas.microsoft.com/office/drawing/2014/main" xmlns="" id="{5A4A00C5-4635-0145-BD71-93FE0E485886}"/>
              </a:ext>
            </a:extLst>
          </p:cNvPr>
          <p:cNvCxnSpPr>
            <a:cxnSpLocks/>
          </p:cNvCxnSpPr>
          <p:nvPr userDrawn="1"/>
        </p:nvCxnSpPr>
        <p:spPr>
          <a:xfrm>
            <a:off x="392904" y="2931791"/>
            <a:ext cx="4607248" cy="0"/>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sp>
        <p:nvSpPr>
          <p:cNvPr id="9" name="Text Placeholder 9">
            <a:extLst>
              <a:ext uri="{FF2B5EF4-FFF2-40B4-BE49-F238E27FC236}">
                <a16:creationId xmlns:a16="http://schemas.microsoft.com/office/drawing/2014/main" xmlns="" id="{5E5F1D18-DCEB-994D-85D5-449C2ADD13CC}"/>
              </a:ext>
            </a:extLst>
          </p:cNvPr>
          <p:cNvSpPr>
            <a:spLocks noGrp="1"/>
          </p:cNvSpPr>
          <p:nvPr>
            <p:ph type="body" sz="quarter" idx="10" hasCustomPrompt="1"/>
          </p:nvPr>
        </p:nvSpPr>
        <p:spPr>
          <a:xfrm>
            <a:off x="392904" y="555529"/>
            <a:ext cx="4607248" cy="2304245"/>
          </a:xfrm>
          <a:prstGeom prst="rect">
            <a:avLst/>
          </a:prstGeom>
        </p:spPr>
        <p:txBody>
          <a:bodyPr anchor="b"/>
          <a:lstStyle>
            <a:lvl1pPr marL="0" indent="0" algn="l">
              <a:lnSpc>
                <a:spcPct val="100000"/>
              </a:lnSpc>
              <a:buNone/>
              <a:defRPr sz="3600" b="0" i="0" spc="0" baseline="0">
                <a:solidFill>
                  <a:schemeClr val="bg1"/>
                </a:solidFill>
                <a:latin typeface="Kobern" pitchFamily="2" charset="77"/>
                <a:cs typeface="Arial" pitchFamily="34" charset="0"/>
              </a:defRPr>
            </a:lvl1pPr>
          </a:lstStyle>
          <a:p>
            <a:r>
              <a:rPr lang="en-US" altLang="ko-KR" b="1" dirty="0"/>
              <a:t>Title</a:t>
            </a:r>
          </a:p>
        </p:txBody>
      </p:sp>
    </p:spTree>
    <p:extLst>
      <p:ext uri="{BB962C8B-B14F-4D97-AF65-F5344CB8AC3E}">
        <p14:creationId xmlns:p14="http://schemas.microsoft.com/office/powerpoint/2010/main" xmlns="" val="1448510140"/>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pos="3152">
          <p15:clr>
            <a:srgbClr val="FBAE40"/>
          </p15:clr>
        </p15:guide>
        <p15:guide id="4" pos="24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over Slide_Style1">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xmlns="" id="{D887D112-ED40-2245-8B6C-AF4DDF1634C5}"/>
              </a:ext>
            </a:extLst>
          </p:cNvPr>
          <p:cNvSpPr txBox="1"/>
          <p:nvPr userDrawn="1"/>
        </p:nvSpPr>
        <p:spPr>
          <a:xfrm>
            <a:off x="7081882" y="55273"/>
            <a:ext cx="1995977" cy="276999"/>
          </a:xfrm>
          <a:prstGeom prst="rect">
            <a:avLst/>
          </a:prstGeom>
          <a:noFill/>
        </p:spPr>
        <p:txBody>
          <a:bodyPr wrap="square" rtlCol="0">
            <a:spAutoFit/>
          </a:bodyPr>
          <a:lstStyle/>
          <a:p>
            <a:pPr algn="r"/>
            <a:r>
              <a:rPr lang="en-US" sz="1200" b="0" i="0" spc="100" baseline="0" dirty="0">
                <a:solidFill>
                  <a:schemeClr val="bg1"/>
                </a:solidFill>
                <a:latin typeface="Kobern" pitchFamily="2" charset="77"/>
              </a:rPr>
              <a:t>exceeding expectations</a:t>
            </a:r>
          </a:p>
        </p:txBody>
      </p:sp>
      <p:sp>
        <p:nvSpPr>
          <p:cNvPr id="11" name="TextBox 10">
            <a:extLst>
              <a:ext uri="{FF2B5EF4-FFF2-40B4-BE49-F238E27FC236}">
                <a16:creationId xmlns:a16="http://schemas.microsoft.com/office/drawing/2014/main" xmlns="" id="{D8098BD7-8191-6047-8401-1A868504F54E}"/>
              </a:ext>
            </a:extLst>
          </p:cNvPr>
          <p:cNvSpPr txBox="1"/>
          <p:nvPr userDrawn="1"/>
        </p:nvSpPr>
        <p:spPr>
          <a:xfrm>
            <a:off x="8107972" y="252237"/>
            <a:ext cx="969888" cy="200055"/>
          </a:xfrm>
          <a:prstGeom prst="rect">
            <a:avLst/>
          </a:prstGeom>
          <a:noFill/>
        </p:spPr>
        <p:txBody>
          <a:bodyPr wrap="square" rtlCol="0">
            <a:spAutoFit/>
          </a:bodyPr>
          <a:lstStyle/>
          <a:p>
            <a:pPr algn="r"/>
            <a:r>
              <a:rPr lang="en-US" sz="700" b="0" i="0" spc="200" baseline="0" dirty="0">
                <a:solidFill>
                  <a:schemeClr val="bg1"/>
                </a:solidFill>
                <a:latin typeface="Kobern Light" pitchFamily="2" charset="77"/>
              </a:rPr>
              <a:t>SINCE 1985</a:t>
            </a:r>
          </a:p>
        </p:txBody>
      </p:sp>
      <p:sp>
        <p:nvSpPr>
          <p:cNvPr id="13" name="Text Placeholder 9">
            <a:extLst>
              <a:ext uri="{FF2B5EF4-FFF2-40B4-BE49-F238E27FC236}">
                <a16:creationId xmlns:a16="http://schemas.microsoft.com/office/drawing/2014/main" xmlns="" id="{74B04133-4FEA-A14B-982F-DCCCD0EF0ACB}"/>
              </a:ext>
            </a:extLst>
          </p:cNvPr>
          <p:cNvSpPr>
            <a:spLocks noGrp="1"/>
          </p:cNvSpPr>
          <p:nvPr>
            <p:ph type="body" sz="quarter" idx="10" hasCustomPrompt="1"/>
          </p:nvPr>
        </p:nvSpPr>
        <p:spPr>
          <a:xfrm>
            <a:off x="286269" y="1351792"/>
            <a:ext cx="7750826" cy="2047816"/>
          </a:xfrm>
          <a:prstGeom prst="rect">
            <a:avLst/>
          </a:prstGeom>
        </p:spPr>
        <p:txBody>
          <a:bodyPr anchor="b"/>
          <a:lstStyle>
            <a:lvl1pPr marL="0" indent="0" algn="l">
              <a:lnSpc>
                <a:spcPct val="100000"/>
              </a:lnSpc>
              <a:buNone/>
              <a:defRPr sz="3600" b="0" i="0" spc="0" baseline="0">
                <a:solidFill>
                  <a:srgbClr val="F27043"/>
                </a:solidFill>
                <a:latin typeface="Kobern" pitchFamily="2" charset="77"/>
                <a:cs typeface="Arial" pitchFamily="34" charset="0"/>
              </a:defRPr>
            </a:lvl1pPr>
          </a:lstStyle>
          <a:p>
            <a:pPr lvl="0"/>
            <a:r>
              <a:rPr lang="en-GB" altLang="ko-KR" dirty="0"/>
              <a:t>Presentation Heading</a:t>
            </a:r>
          </a:p>
        </p:txBody>
      </p:sp>
      <p:pic>
        <p:nvPicPr>
          <p:cNvPr id="15" name="Picture 14">
            <a:extLst>
              <a:ext uri="{FF2B5EF4-FFF2-40B4-BE49-F238E27FC236}">
                <a16:creationId xmlns:a16="http://schemas.microsoft.com/office/drawing/2014/main" xmlns="" id="{D98DFE17-BB91-4147-B253-CAB95528AD08}"/>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96552" y="132078"/>
            <a:ext cx="1867674" cy="567773"/>
          </a:xfrm>
          <a:prstGeom prst="rect">
            <a:avLst/>
          </a:prstGeom>
        </p:spPr>
      </p:pic>
      <p:cxnSp>
        <p:nvCxnSpPr>
          <p:cNvPr id="16" name="Straight Connector 15">
            <a:extLst>
              <a:ext uri="{FF2B5EF4-FFF2-40B4-BE49-F238E27FC236}">
                <a16:creationId xmlns:a16="http://schemas.microsoft.com/office/drawing/2014/main" xmlns="" id="{C4E79E0D-45BA-C44F-A3B1-1D1EB6C3543E}"/>
              </a:ext>
            </a:extLst>
          </p:cNvPr>
          <p:cNvCxnSpPr>
            <a:cxnSpLocks/>
          </p:cNvCxnSpPr>
          <p:nvPr userDrawn="1"/>
        </p:nvCxnSpPr>
        <p:spPr>
          <a:xfrm flipH="1">
            <a:off x="396094" y="3409289"/>
            <a:ext cx="61200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17" name="Text Placeholder 9">
            <a:extLst>
              <a:ext uri="{FF2B5EF4-FFF2-40B4-BE49-F238E27FC236}">
                <a16:creationId xmlns:a16="http://schemas.microsoft.com/office/drawing/2014/main" xmlns="" id="{DA16FB22-503E-8C46-A162-D7B6F7F6CCA6}"/>
              </a:ext>
            </a:extLst>
          </p:cNvPr>
          <p:cNvSpPr>
            <a:spLocks noGrp="1"/>
          </p:cNvSpPr>
          <p:nvPr>
            <p:ph type="body" sz="quarter" idx="11" hasCustomPrompt="1"/>
          </p:nvPr>
        </p:nvSpPr>
        <p:spPr>
          <a:xfrm>
            <a:off x="307606" y="3436038"/>
            <a:ext cx="6120000" cy="276997"/>
          </a:xfrm>
          <a:prstGeom prst="rect">
            <a:avLst/>
          </a:prstGeom>
        </p:spPr>
        <p:txBody>
          <a:bodyPr anchor="ctr"/>
          <a:lstStyle>
            <a:lvl1pPr marL="0" indent="0" algn="l" defTabSz="914400" rtl="0" eaLnBrk="1" latinLnBrk="1" hangingPunct="1">
              <a:spcBef>
                <a:spcPts val="0"/>
              </a:spcBef>
              <a:spcAft>
                <a:spcPts val="500"/>
              </a:spcAft>
              <a:buClr>
                <a:srgbClr val="F3723D"/>
              </a:buClr>
              <a:buNone/>
              <a:defRPr lang="en-GB" altLang="ko-KR" sz="1300" kern="1200" cap="all" spc="100" dirty="0">
                <a:solidFill>
                  <a:schemeClr val="bg1"/>
                </a:solidFill>
                <a:latin typeface="Kobern" pitchFamily="2" charset="77"/>
                <a:ea typeface="+mn-ea"/>
                <a:cs typeface="+mn-cs"/>
              </a:defRPr>
            </a:lvl1pPr>
          </a:lstStyle>
          <a:p>
            <a:pPr lvl="0"/>
            <a:r>
              <a:rPr lang="en-GB" altLang="ko-KR" dirty="0"/>
              <a:t>Subheading</a:t>
            </a:r>
          </a:p>
        </p:txBody>
      </p:sp>
      <p:cxnSp>
        <p:nvCxnSpPr>
          <p:cNvPr id="18" name="Straight Connector 17">
            <a:extLst>
              <a:ext uri="{FF2B5EF4-FFF2-40B4-BE49-F238E27FC236}">
                <a16:creationId xmlns:a16="http://schemas.microsoft.com/office/drawing/2014/main" xmlns="" id="{7E406F8E-7D66-7341-B591-119AAB54E59A}"/>
              </a:ext>
            </a:extLst>
          </p:cNvPr>
          <p:cNvCxnSpPr>
            <a:cxnSpLocks/>
          </p:cNvCxnSpPr>
          <p:nvPr userDrawn="1"/>
        </p:nvCxnSpPr>
        <p:spPr>
          <a:xfrm flipH="1">
            <a:off x="396094" y="3731506"/>
            <a:ext cx="61200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xmlns="" id="{8760F543-8536-0E4E-92BC-50C698013F21}"/>
              </a:ext>
            </a:extLst>
          </p:cNvPr>
          <p:cNvSpPr/>
          <p:nvPr userDrawn="1"/>
        </p:nvSpPr>
        <p:spPr>
          <a:xfrm>
            <a:off x="288066" y="4786470"/>
            <a:ext cx="1750800" cy="2154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800" b="0" i="0" kern="1200" cap="all" spc="200" baseline="0" dirty="0" err="1">
                <a:solidFill>
                  <a:schemeClr val="bg1"/>
                </a:solidFill>
                <a:latin typeface="Kobern" pitchFamily="2" charset="77"/>
                <a:ea typeface="Cambria Math" panose="02040503050406030204" pitchFamily="18" charset="0"/>
                <a:cs typeface="+mn-cs"/>
              </a:rPr>
              <a:t>www.lakshmisri.com</a:t>
            </a:r>
            <a:endParaRPr lang="en-US" altLang="ko-KR" sz="800" b="0" i="0" kern="1200" cap="all" spc="200" baseline="0" dirty="0">
              <a:solidFill>
                <a:schemeClr val="bg1"/>
              </a:solidFill>
              <a:latin typeface="Kobern" pitchFamily="2" charset="77"/>
              <a:ea typeface="Cambria Math" panose="02040503050406030204" pitchFamily="18" charset="0"/>
              <a:cs typeface="+mn-cs"/>
            </a:endParaRPr>
          </a:p>
        </p:txBody>
      </p:sp>
    </p:spTree>
    <p:extLst>
      <p:ext uri="{BB962C8B-B14F-4D97-AF65-F5344CB8AC3E}">
        <p14:creationId xmlns:p14="http://schemas.microsoft.com/office/powerpoint/2010/main" xmlns="" val="1397603851"/>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317">
          <p15:clr>
            <a:srgbClr val="FBAE40"/>
          </p15:clr>
        </p15:guide>
        <p15:guide id="6" pos="5692">
          <p15:clr>
            <a:srgbClr val="FBAE40"/>
          </p15:clr>
        </p15:guide>
        <p15:guide id="7" pos="453">
          <p15:clr>
            <a:srgbClr val="FBAE40"/>
          </p15:clr>
        </p15:guide>
        <p15:guide id="8" orient="horz" pos="3117">
          <p15:clr>
            <a:srgbClr val="FBAE40"/>
          </p15:clr>
        </p15:guide>
        <p15:guide id="9" pos="564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Cover Slide_Style1">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xmlns="" id="{D887D112-ED40-2245-8B6C-AF4DDF1634C5}"/>
              </a:ext>
            </a:extLst>
          </p:cNvPr>
          <p:cNvSpPr txBox="1"/>
          <p:nvPr userDrawn="1"/>
        </p:nvSpPr>
        <p:spPr>
          <a:xfrm>
            <a:off x="7081882" y="55273"/>
            <a:ext cx="1995977" cy="276999"/>
          </a:xfrm>
          <a:prstGeom prst="rect">
            <a:avLst/>
          </a:prstGeom>
          <a:noFill/>
        </p:spPr>
        <p:txBody>
          <a:bodyPr wrap="square" rtlCol="0">
            <a:spAutoFit/>
          </a:bodyPr>
          <a:lstStyle/>
          <a:p>
            <a:pPr algn="r"/>
            <a:r>
              <a:rPr lang="en-US" sz="1200" b="0" i="0" spc="100" baseline="0" dirty="0">
                <a:solidFill>
                  <a:schemeClr val="bg1"/>
                </a:solidFill>
                <a:latin typeface="Kobern" pitchFamily="2" charset="77"/>
              </a:rPr>
              <a:t>exceeding expectations</a:t>
            </a:r>
          </a:p>
        </p:txBody>
      </p:sp>
      <p:sp>
        <p:nvSpPr>
          <p:cNvPr id="11" name="TextBox 10">
            <a:extLst>
              <a:ext uri="{FF2B5EF4-FFF2-40B4-BE49-F238E27FC236}">
                <a16:creationId xmlns:a16="http://schemas.microsoft.com/office/drawing/2014/main" xmlns="" id="{D8098BD7-8191-6047-8401-1A868504F54E}"/>
              </a:ext>
            </a:extLst>
          </p:cNvPr>
          <p:cNvSpPr txBox="1"/>
          <p:nvPr userDrawn="1"/>
        </p:nvSpPr>
        <p:spPr>
          <a:xfrm>
            <a:off x="8107972" y="252237"/>
            <a:ext cx="969888" cy="200055"/>
          </a:xfrm>
          <a:prstGeom prst="rect">
            <a:avLst/>
          </a:prstGeom>
          <a:noFill/>
        </p:spPr>
        <p:txBody>
          <a:bodyPr wrap="square" rtlCol="0">
            <a:spAutoFit/>
          </a:bodyPr>
          <a:lstStyle/>
          <a:p>
            <a:pPr algn="r"/>
            <a:r>
              <a:rPr lang="en-US" sz="700" b="0" i="0" spc="200" baseline="0" dirty="0">
                <a:solidFill>
                  <a:schemeClr val="bg1"/>
                </a:solidFill>
                <a:latin typeface="Kobern Light" pitchFamily="2" charset="77"/>
              </a:rPr>
              <a:t>SINCE 1985</a:t>
            </a:r>
          </a:p>
        </p:txBody>
      </p:sp>
      <p:sp>
        <p:nvSpPr>
          <p:cNvPr id="13" name="Text Placeholder 9">
            <a:extLst>
              <a:ext uri="{FF2B5EF4-FFF2-40B4-BE49-F238E27FC236}">
                <a16:creationId xmlns:a16="http://schemas.microsoft.com/office/drawing/2014/main" xmlns="" id="{74B04133-4FEA-A14B-982F-DCCCD0EF0ACB}"/>
              </a:ext>
            </a:extLst>
          </p:cNvPr>
          <p:cNvSpPr>
            <a:spLocks noGrp="1"/>
          </p:cNvSpPr>
          <p:nvPr>
            <p:ph type="body" sz="quarter" idx="10" hasCustomPrompt="1"/>
          </p:nvPr>
        </p:nvSpPr>
        <p:spPr>
          <a:xfrm>
            <a:off x="286269" y="1351792"/>
            <a:ext cx="7750826" cy="2047816"/>
          </a:xfrm>
          <a:prstGeom prst="rect">
            <a:avLst/>
          </a:prstGeom>
        </p:spPr>
        <p:txBody>
          <a:bodyPr anchor="b"/>
          <a:lstStyle>
            <a:lvl1pPr marL="0" indent="0" algn="l">
              <a:lnSpc>
                <a:spcPct val="100000"/>
              </a:lnSpc>
              <a:buNone/>
              <a:defRPr sz="3600" b="0" i="0" spc="0" baseline="0">
                <a:solidFill>
                  <a:srgbClr val="F27043"/>
                </a:solidFill>
                <a:latin typeface="Kobern" pitchFamily="2" charset="77"/>
                <a:cs typeface="Arial" pitchFamily="34" charset="0"/>
              </a:defRPr>
            </a:lvl1pPr>
          </a:lstStyle>
          <a:p>
            <a:pPr lvl="0"/>
            <a:r>
              <a:rPr lang="en-GB" altLang="ko-KR" dirty="0"/>
              <a:t>Presentation Heading</a:t>
            </a:r>
          </a:p>
        </p:txBody>
      </p:sp>
      <p:pic>
        <p:nvPicPr>
          <p:cNvPr id="15" name="Picture 14">
            <a:extLst>
              <a:ext uri="{FF2B5EF4-FFF2-40B4-BE49-F238E27FC236}">
                <a16:creationId xmlns:a16="http://schemas.microsoft.com/office/drawing/2014/main" xmlns="" id="{D98DFE17-BB91-4147-B253-CAB95528AD08}"/>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96552" y="132078"/>
            <a:ext cx="1867674" cy="567773"/>
          </a:xfrm>
          <a:prstGeom prst="rect">
            <a:avLst/>
          </a:prstGeom>
        </p:spPr>
      </p:pic>
      <p:cxnSp>
        <p:nvCxnSpPr>
          <p:cNvPr id="16" name="Straight Connector 15">
            <a:extLst>
              <a:ext uri="{FF2B5EF4-FFF2-40B4-BE49-F238E27FC236}">
                <a16:creationId xmlns:a16="http://schemas.microsoft.com/office/drawing/2014/main" xmlns="" id="{C4E79E0D-45BA-C44F-A3B1-1D1EB6C3543E}"/>
              </a:ext>
            </a:extLst>
          </p:cNvPr>
          <p:cNvCxnSpPr>
            <a:cxnSpLocks/>
          </p:cNvCxnSpPr>
          <p:nvPr userDrawn="1"/>
        </p:nvCxnSpPr>
        <p:spPr>
          <a:xfrm flipH="1">
            <a:off x="396094" y="3409289"/>
            <a:ext cx="61200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17" name="Text Placeholder 9">
            <a:extLst>
              <a:ext uri="{FF2B5EF4-FFF2-40B4-BE49-F238E27FC236}">
                <a16:creationId xmlns:a16="http://schemas.microsoft.com/office/drawing/2014/main" xmlns="" id="{DA16FB22-503E-8C46-A162-D7B6F7F6CCA6}"/>
              </a:ext>
            </a:extLst>
          </p:cNvPr>
          <p:cNvSpPr>
            <a:spLocks noGrp="1"/>
          </p:cNvSpPr>
          <p:nvPr>
            <p:ph type="body" sz="quarter" idx="11" hasCustomPrompt="1"/>
          </p:nvPr>
        </p:nvSpPr>
        <p:spPr>
          <a:xfrm>
            <a:off x="307606" y="3436038"/>
            <a:ext cx="6120000" cy="615501"/>
          </a:xfrm>
          <a:prstGeom prst="rect">
            <a:avLst/>
          </a:prstGeom>
        </p:spPr>
        <p:txBody>
          <a:bodyPr anchor="t"/>
          <a:lstStyle>
            <a:lvl1pPr marL="0" indent="0" algn="l" defTabSz="914400" rtl="0" eaLnBrk="1" latinLnBrk="1" hangingPunct="1">
              <a:spcBef>
                <a:spcPts val="0"/>
              </a:spcBef>
              <a:spcAft>
                <a:spcPts val="500"/>
              </a:spcAft>
              <a:buClr>
                <a:srgbClr val="F3723D"/>
              </a:buClr>
              <a:buNone/>
              <a:defRPr lang="en-GB" altLang="ko-KR" sz="1300" kern="1200" cap="all" spc="100" dirty="0">
                <a:solidFill>
                  <a:schemeClr val="bg1"/>
                </a:solidFill>
                <a:latin typeface="Kobern" pitchFamily="2" charset="77"/>
                <a:ea typeface="+mn-ea"/>
                <a:cs typeface="+mn-cs"/>
              </a:defRPr>
            </a:lvl1pPr>
          </a:lstStyle>
          <a:p>
            <a:pPr lvl="0"/>
            <a:r>
              <a:rPr lang="en-GB" altLang="ko-KR" dirty="0"/>
              <a:t>Subheading</a:t>
            </a:r>
          </a:p>
        </p:txBody>
      </p:sp>
      <p:cxnSp>
        <p:nvCxnSpPr>
          <p:cNvPr id="18" name="Straight Connector 17">
            <a:extLst>
              <a:ext uri="{FF2B5EF4-FFF2-40B4-BE49-F238E27FC236}">
                <a16:creationId xmlns:a16="http://schemas.microsoft.com/office/drawing/2014/main" xmlns="" id="{7E406F8E-7D66-7341-B591-119AAB54E59A}"/>
              </a:ext>
            </a:extLst>
          </p:cNvPr>
          <p:cNvCxnSpPr>
            <a:cxnSpLocks/>
          </p:cNvCxnSpPr>
          <p:nvPr userDrawn="1"/>
        </p:nvCxnSpPr>
        <p:spPr>
          <a:xfrm flipH="1">
            <a:off x="396094" y="4071473"/>
            <a:ext cx="61200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xmlns="" id="{8760F543-8536-0E4E-92BC-50C698013F21}"/>
              </a:ext>
            </a:extLst>
          </p:cNvPr>
          <p:cNvSpPr/>
          <p:nvPr userDrawn="1"/>
        </p:nvSpPr>
        <p:spPr>
          <a:xfrm>
            <a:off x="288066" y="4786470"/>
            <a:ext cx="1750800" cy="2154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800" b="0" i="0" kern="1200" cap="all" spc="200" baseline="0" dirty="0" err="1">
                <a:solidFill>
                  <a:schemeClr val="bg1"/>
                </a:solidFill>
                <a:latin typeface="Kobern" pitchFamily="2" charset="77"/>
                <a:ea typeface="Cambria Math" panose="02040503050406030204" pitchFamily="18" charset="0"/>
                <a:cs typeface="+mn-cs"/>
              </a:rPr>
              <a:t>www.lakshmisri.com</a:t>
            </a:r>
            <a:endParaRPr lang="en-US" altLang="ko-KR" sz="800" b="0" i="0" kern="1200" cap="all" spc="200" baseline="0" dirty="0">
              <a:solidFill>
                <a:schemeClr val="bg1"/>
              </a:solidFill>
              <a:latin typeface="Kobern" pitchFamily="2" charset="77"/>
              <a:ea typeface="Cambria Math" panose="02040503050406030204" pitchFamily="18" charset="0"/>
              <a:cs typeface="+mn-cs"/>
            </a:endParaRPr>
          </a:p>
        </p:txBody>
      </p:sp>
    </p:spTree>
    <p:extLst>
      <p:ext uri="{BB962C8B-B14F-4D97-AF65-F5344CB8AC3E}">
        <p14:creationId xmlns:p14="http://schemas.microsoft.com/office/powerpoint/2010/main" xmlns="" val="3897329199"/>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317">
          <p15:clr>
            <a:srgbClr val="FBAE40"/>
          </p15:clr>
        </p15:guide>
        <p15:guide id="6" pos="5692">
          <p15:clr>
            <a:srgbClr val="FBAE40"/>
          </p15:clr>
        </p15:guide>
        <p15:guide id="7" pos="453">
          <p15:clr>
            <a:srgbClr val="FBAE40"/>
          </p15:clr>
        </p15:guide>
        <p15:guide id="8" orient="horz" pos="3117">
          <p15:clr>
            <a:srgbClr val="FBAE40"/>
          </p15:clr>
        </p15:guide>
        <p15:guide id="9" pos="564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xmlns="" id="{D505439E-C36F-D343-AA6B-B6887833586F}"/>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20" name="TextBox 19">
            <a:extLst>
              <a:ext uri="{FF2B5EF4-FFF2-40B4-BE49-F238E27FC236}">
                <a16:creationId xmlns:a16="http://schemas.microsoft.com/office/drawing/2014/main" xmlns="" id="{BDD1FEA0-4813-5B4D-816A-D9A846B3E521}"/>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
        <p:nvSpPr>
          <p:cNvPr id="23" name="Text Placeholder 9">
            <a:extLst>
              <a:ext uri="{FF2B5EF4-FFF2-40B4-BE49-F238E27FC236}">
                <a16:creationId xmlns:a16="http://schemas.microsoft.com/office/drawing/2014/main" xmlns="" id="{387CC9BC-559B-3A44-B23C-F74A0D4AE33A}"/>
              </a:ext>
            </a:extLst>
          </p:cNvPr>
          <p:cNvSpPr>
            <a:spLocks noGrp="1"/>
          </p:cNvSpPr>
          <p:nvPr>
            <p:ph type="body" sz="quarter" idx="11"/>
          </p:nvPr>
        </p:nvSpPr>
        <p:spPr>
          <a:xfrm>
            <a:off x="238308" y="949764"/>
            <a:ext cx="8597082" cy="3755443"/>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6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6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6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825957"/>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1" name="TextBox 10">
            <a:extLst>
              <a:ext uri="{FF2B5EF4-FFF2-40B4-BE49-F238E27FC236}">
                <a16:creationId xmlns:a16="http://schemas.microsoft.com/office/drawing/2014/main" xmlns="" id="{776D9A2F-E6E3-A744-9784-220EBF1917CA}"/>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Tree>
    <p:extLst>
      <p:ext uri="{BB962C8B-B14F-4D97-AF65-F5344CB8AC3E}">
        <p14:creationId xmlns:p14="http://schemas.microsoft.com/office/powerpoint/2010/main" xmlns="" val="3305255066"/>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0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825957"/>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graphicFrame>
        <p:nvGraphicFramePr>
          <p:cNvPr id="11" name="Table 10">
            <a:extLst>
              <a:ext uri="{FF2B5EF4-FFF2-40B4-BE49-F238E27FC236}">
                <a16:creationId xmlns:a16="http://schemas.microsoft.com/office/drawing/2014/main" xmlns="" id="{52C98A82-EDC9-1042-A6B2-0FE16F40BC44}"/>
              </a:ext>
            </a:extLst>
          </p:cNvPr>
          <p:cNvGraphicFramePr>
            <a:graphicFrameLocks noGrp="1"/>
          </p:cNvGraphicFramePr>
          <p:nvPr userDrawn="1"/>
        </p:nvGraphicFramePr>
        <p:xfrm>
          <a:off x="323494" y="1108406"/>
          <a:ext cx="8395148" cy="2897170"/>
        </p:xfrm>
        <a:graphic>
          <a:graphicData uri="http://schemas.openxmlformats.org/drawingml/2006/table">
            <a:tbl>
              <a:tblPr firstRow="1" bandRow="1">
                <a:tableStyleId>{2D5ABB26-0587-4C30-8999-92F81FD0307C}</a:tableStyleId>
              </a:tblPr>
              <a:tblGrid>
                <a:gridCol w="1534567">
                  <a:extLst>
                    <a:ext uri="{9D8B030D-6E8A-4147-A177-3AD203B41FA5}">
                      <a16:colId xmlns:a16="http://schemas.microsoft.com/office/drawing/2014/main" xmlns="" val="1463577077"/>
                    </a:ext>
                  </a:extLst>
                </a:gridCol>
                <a:gridCol w="1689811">
                  <a:extLst>
                    <a:ext uri="{9D8B030D-6E8A-4147-A177-3AD203B41FA5}">
                      <a16:colId xmlns:a16="http://schemas.microsoft.com/office/drawing/2014/main" xmlns="" val="1096806757"/>
                    </a:ext>
                  </a:extLst>
                </a:gridCol>
                <a:gridCol w="2531059">
                  <a:extLst>
                    <a:ext uri="{9D8B030D-6E8A-4147-A177-3AD203B41FA5}">
                      <a16:colId xmlns:a16="http://schemas.microsoft.com/office/drawing/2014/main" xmlns="" val="925002539"/>
                    </a:ext>
                  </a:extLst>
                </a:gridCol>
                <a:gridCol w="2639711">
                  <a:extLst>
                    <a:ext uri="{9D8B030D-6E8A-4147-A177-3AD203B41FA5}">
                      <a16:colId xmlns:a16="http://schemas.microsoft.com/office/drawing/2014/main" xmlns="" val="2774645919"/>
                    </a:ext>
                  </a:extLst>
                </a:gridCol>
              </a:tblGrid>
              <a:tr h="344039">
                <a:tc>
                  <a:txBody>
                    <a:bodyPr/>
                    <a:lstStyle/>
                    <a:p>
                      <a:pPr marL="0" algn="l" defTabSz="1219170" rtl="0" eaLnBrk="1" latinLnBrk="1" hangingPunct="1">
                        <a:spcAft>
                          <a:spcPts val="0"/>
                        </a:spcAft>
                      </a:pPr>
                      <a:r>
                        <a:rPr lang="en-US" sz="1300" kern="1200" dirty="0">
                          <a:solidFill>
                            <a:srgbClr val="F3723B"/>
                          </a:solidFill>
                          <a:effectLst/>
                          <a:latin typeface="Kobern" pitchFamily="2" charset="77"/>
                        </a:rPr>
                        <a:t>Heading</a:t>
                      </a:r>
                      <a:endParaRPr lang="en-IN" sz="1300" b="1" kern="1200" dirty="0">
                        <a:solidFill>
                          <a:srgbClr val="F3723B"/>
                        </a:solidFill>
                        <a:effectLst/>
                        <a:latin typeface="Kobern Bold" pitchFamily="2" charset="77"/>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rgbClr val="F3723B"/>
                          </a:solidFill>
                          <a:effectLst/>
                          <a:latin typeface="Kobern" pitchFamily="2" charset="77"/>
                        </a:rPr>
                        <a:t>Heading</a:t>
                      </a:r>
                      <a:endParaRPr lang="en-IN" sz="1300" b="1" kern="1200" dirty="0">
                        <a:solidFill>
                          <a:srgbClr val="F3723B"/>
                        </a:solidFill>
                        <a:effectLst/>
                        <a:latin typeface="Kobern Bold" pitchFamily="2" charset="77"/>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rgbClr val="F3723B"/>
                          </a:solidFill>
                          <a:effectLst/>
                          <a:latin typeface="Kobern" pitchFamily="2" charset="77"/>
                        </a:rPr>
                        <a:t>Heading</a:t>
                      </a:r>
                      <a:endParaRPr lang="en-IN" sz="1300" b="1" kern="1200" dirty="0">
                        <a:solidFill>
                          <a:srgbClr val="F3723B"/>
                        </a:solidFill>
                        <a:effectLst/>
                        <a:latin typeface="Kobern Bold" pitchFamily="2" charset="77"/>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rgbClr val="F3723B"/>
                          </a:solidFill>
                          <a:effectLst/>
                          <a:latin typeface="Kobern" pitchFamily="2" charset="77"/>
                        </a:rPr>
                        <a:t>Heading</a:t>
                      </a:r>
                      <a:endParaRPr lang="en-IN" sz="1300" b="1" kern="1200" dirty="0">
                        <a:solidFill>
                          <a:srgbClr val="F3723B"/>
                        </a:solidFill>
                        <a:effectLst/>
                        <a:latin typeface="Kobern Bold" pitchFamily="2" charset="77"/>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3744247121"/>
                  </a:ext>
                </a:extLst>
              </a:tr>
              <a:tr h="814829">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49650192"/>
                  </a:ext>
                </a:extLst>
              </a:tr>
              <a:tr h="579434">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925625828"/>
                  </a:ext>
                </a:extLst>
              </a:tr>
              <a:tr h="579434">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87792497"/>
                  </a:ext>
                </a:extLst>
              </a:tr>
              <a:tr h="579434">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marL="0" algn="l" defTabSz="1219170" rtl="0" eaLnBrk="1" latinLnBrk="1" hangingPunct="1">
                        <a:spcAft>
                          <a:spcPts val="0"/>
                        </a:spcAft>
                      </a:pPr>
                      <a:r>
                        <a:rPr lang="en-US" sz="1300" kern="1200" dirty="0">
                          <a:solidFill>
                            <a:schemeClr val="bg1"/>
                          </a:solidFill>
                          <a:effectLst/>
                          <a:latin typeface="Kobern" pitchFamily="2" charset="77"/>
                        </a:rPr>
                        <a:t>Lorem Ipsum</a:t>
                      </a:r>
                      <a:endParaRPr lang="en-IN" sz="1300" kern="1200" dirty="0">
                        <a:solidFill>
                          <a:schemeClr val="bg1"/>
                        </a:solidFill>
                        <a:effectLst/>
                        <a:latin typeface="Kobern" pitchFamily="2" charset="77"/>
                        <a:ea typeface="+mn-ea"/>
                        <a:cs typeface="Times New Roman" panose="02020603050405020304" pitchFamily="18" charset="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2231712489"/>
                  </a:ext>
                </a:extLst>
              </a:tr>
            </a:tbl>
          </a:graphicData>
        </a:graphic>
      </p:graphicFrame>
      <p:sp>
        <p:nvSpPr>
          <p:cNvPr id="12" name="TextBox 11">
            <a:extLst>
              <a:ext uri="{FF2B5EF4-FFF2-40B4-BE49-F238E27FC236}">
                <a16:creationId xmlns:a16="http://schemas.microsoft.com/office/drawing/2014/main" xmlns="" id="{99D00778-85F9-5446-BBC7-8C5B5A316525}"/>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8" name="TextBox 7">
            <a:extLst>
              <a:ext uri="{FF2B5EF4-FFF2-40B4-BE49-F238E27FC236}">
                <a16:creationId xmlns:a16="http://schemas.microsoft.com/office/drawing/2014/main" xmlns="" id="{1C479438-D601-9F45-B685-815B99F5AFE4}"/>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9" name="TextBox 8">
            <a:extLst>
              <a:ext uri="{FF2B5EF4-FFF2-40B4-BE49-F238E27FC236}">
                <a16:creationId xmlns:a16="http://schemas.microsoft.com/office/drawing/2014/main" xmlns="" id="{EE7C5964-197D-9240-ABA8-EACD50D0B861}"/>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2296904699"/>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Text Placeholder 9">
            <a:extLst>
              <a:ext uri="{FF2B5EF4-FFF2-40B4-BE49-F238E27FC236}">
                <a16:creationId xmlns:a16="http://schemas.microsoft.com/office/drawing/2014/main" xmlns="" id="{387CC9BC-559B-3A44-B23C-F74A0D4AE33A}"/>
              </a:ext>
            </a:extLst>
          </p:cNvPr>
          <p:cNvSpPr>
            <a:spLocks noGrp="1"/>
          </p:cNvSpPr>
          <p:nvPr>
            <p:ph type="body" sz="quarter" idx="11"/>
          </p:nvPr>
        </p:nvSpPr>
        <p:spPr>
          <a:xfrm>
            <a:off x="238308" y="1262751"/>
            <a:ext cx="8597082" cy="3469229"/>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6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6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6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1086365"/>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754779"/>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1" name="TextBox 10">
            <a:extLst>
              <a:ext uri="{FF2B5EF4-FFF2-40B4-BE49-F238E27FC236}">
                <a16:creationId xmlns:a16="http://schemas.microsoft.com/office/drawing/2014/main" xmlns="" id="{776D9A2F-E6E3-A744-9784-220EBF1917CA}"/>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8" name="TextBox 7">
            <a:extLst>
              <a:ext uri="{FF2B5EF4-FFF2-40B4-BE49-F238E27FC236}">
                <a16:creationId xmlns:a16="http://schemas.microsoft.com/office/drawing/2014/main" xmlns="" id="{48217549-9D74-2848-9E08-125E215D47F0}"/>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9" name="TextBox 8">
            <a:extLst>
              <a:ext uri="{FF2B5EF4-FFF2-40B4-BE49-F238E27FC236}">
                <a16:creationId xmlns:a16="http://schemas.microsoft.com/office/drawing/2014/main" xmlns="" id="{B8330B85-782E-4741-9167-EA72B3EE62C5}"/>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2877539114"/>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Cover Slide_Style2">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4" name="Text Placeholder 9">
            <a:extLst>
              <a:ext uri="{FF2B5EF4-FFF2-40B4-BE49-F238E27FC236}">
                <a16:creationId xmlns:a16="http://schemas.microsoft.com/office/drawing/2014/main" xmlns="" id="{CFE6ADF0-A09B-674E-99D1-53862BC8E15A}"/>
              </a:ext>
            </a:extLst>
          </p:cNvPr>
          <p:cNvSpPr>
            <a:spLocks noGrp="1"/>
          </p:cNvSpPr>
          <p:nvPr>
            <p:ph type="body" sz="quarter" idx="12"/>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6" name="Text Placeholder 9">
            <a:extLst>
              <a:ext uri="{FF2B5EF4-FFF2-40B4-BE49-F238E27FC236}">
                <a16:creationId xmlns:a16="http://schemas.microsoft.com/office/drawing/2014/main" xmlns="" id="{19E4B524-175C-BE4E-AE6B-1A06AAC56538}"/>
              </a:ext>
            </a:extLst>
          </p:cNvPr>
          <p:cNvSpPr>
            <a:spLocks noGrp="1"/>
          </p:cNvSpPr>
          <p:nvPr>
            <p:ph type="body" sz="quarter" idx="10" hasCustomPrompt="1"/>
          </p:nvPr>
        </p:nvSpPr>
        <p:spPr>
          <a:xfrm>
            <a:off x="226205" y="830749"/>
            <a:ext cx="8597082" cy="275327"/>
          </a:xfrm>
          <a:prstGeom prst="rect">
            <a:avLst/>
          </a:prstGeom>
        </p:spPr>
        <p:txBody>
          <a:bodyPr anchor="t"/>
          <a:lstStyle>
            <a:lvl1pPr marL="0" indent="0" algn="l" defTabSz="914400" rtl="0" eaLnBrk="1" latinLnBrk="1" hangingPunct="1">
              <a:spcBef>
                <a:spcPts val="0"/>
              </a:spcBef>
              <a:spcAft>
                <a:spcPts val="500"/>
              </a:spcAft>
              <a:buClr>
                <a:srgbClr val="F3723D"/>
              </a:buClr>
              <a:buNone/>
              <a:defRPr lang="en-GB" altLang="ko-KR" sz="1100" b="1" i="0" kern="1200" cap="all" dirty="0">
                <a:solidFill>
                  <a:srgbClr val="F27043"/>
                </a:solidFill>
                <a:latin typeface="Kobern DemiBold" pitchFamily="2" charset="77"/>
                <a:ea typeface="+mn-ea"/>
                <a:cs typeface="+mn-cs"/>
              </a:defRPr>
            </a:lvl1pPr>
          </a:lstStyle>
          <a:p>
            <a:pPr lvl="0"/>
            <a:r>
              <a:rPr lang="en-GB" altLang="ko-KR" dirty="0"/>
              <a:t>Sub Heading</a:t>
            </a:r>
          </a:p>
        </p:txBody>
      </p:sp>
      <p:sp>
        <p:nvSpPr>
          <p:cNvPr id="19" name="Text Placeholder 9">
            <a:extLst>
              <a:ext uri="{FF2B5EF4-FFF2-40B4-BE49-F238E27FC236}">
                <a16:creationId xmlns:a16="http://schemas.microsoft.com/office/drawing/2014/main" xmlns="" id="{BB17641E-3F91-3847-BA5C-F992AF44AB24}"/>
              </a:ext>
            </a:extLst>
          </p:cNvPr>
          <p:cNvSpPr>
            <a:spLocks noGrp="1"/>
          </p:cNvSpPr>
          <p:nvPr>
            <p:ph type="body" sz="quarter" idx="11"/>
          </p:nvPr>
        </p:nvSpPr>
        <p:spPr>
          <a:xfrm>
            <a:off x="238308" y="1186006"/>
            <a:ext cx="8597082" cy="3519205"/>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21" name="Straight Connector 20">
            <a:extLst>
              <a:ext uri="{FF2B5EF4-FFF2-40B4-BE49-F238E27FC236}">
                <a16:creationId xmlns:a16="http://schemas.microsoft.com/office/drawing/2014/main" xmlns="" id="{19361865-7500-794A-892F-9085D9F71C37}"/>
              </a:ext>
            </a:extLst>
          </p:cNvPr>
          <p:cNvCxnSpPr>
            <a:cxnSpLocks/>
          </p:cNvCxnSpPr>
          <p:nvPr userDrawn="1"/>
        </p:nvCxnSpPr>
        <p:spPr>
          <a:xfrm flipV="1">
            <a:off x="238308" y="1088744"/>
            <a:ext cx="8647275" cy="17333"/>
          </a:xfrm>
          <a:prstGeom prst="line">
            <a:avLst/>
          </a:prstGeom>
          <a:ln w="381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E6D93E99-EFB6-E244-B062-FD2F62D40452}"/>
              </a:ext>
            </a:extLst>
          </p:cNvPr>
          <p:cNvCxnSpPr>
            <a:cxnSpLocks/>
          </p:cNvCxnSpPr>
          <p:nvPr userDrawn="1"/>
        </p:nvCxnSpPr>
        <p:spPr>
          <a:xfrm flipV="1">
            <a:off x="238308" y="773451"/>
            <a:ext cx="8647275" cy="17333"/>
          </a:xfrm>
          <a:prstGeom prst="line">
            <a:avLst/>
          </a:prstGeom>
          <a:ln w="381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xmlns="" id="{905B8F17-9CE9-E740-BE16-2B9151B050BD}"/>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10" name="TextBox 9">
            <a:extLst>
              <a:ext uri="{FF2B5EF4-FFF2-40B4-BE49-F238E27FC236}">
                <a16:creationId xmlns:a16="http://schemas.microsoft.com/office/drawing/2014/main" xmlns="" id="{9B2B2603-0D7B-8C4F-ABE7-35628F6D0E13}"/>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11" name="TextBox 10">
            <a:extLst>
              <a:ext uri="{FF2B5EF4-FFF2-40B4-BE49-F238E27FC236}">
                <a16:creationId xmlns:a16="http://schemas.microsoft.com/office/drawing/2014/main" xmlns="" id="{386BB792-AB84-1840-842A-AA5E86A588CD}"/>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1385147116"/>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guide id="3" orient="horz" pos="3162">
          <p15:clr>
            <a:srgbClr val="FBAE40"/>
          </p15:clr>
        </p15:guide>
        <p15:guide id="4" orient="horz" pos="78">
          <p15:clr>
            <a:srgbClr val="FBAE40"/>
          </p15:clr>
        </p15:guide>
        <p15:guide id="5" pos="68">
          <p15:clr>
            <a:srgbClr val="FBAE40"/>
          </p15:clr>
        </p15:guide>
        <p15:guide id="6" pos="5692">
          <p15:clr>
            <a:srgbClr val="FBAE40"/>
          </p15:clr>
        </p15:guide>
        <p15:guide id="7" pos="204">
          <p15:clr>
            <a:srgbClr val="FBAE40"/>
          </p15:clr>
        </p15:guide>
        <p15:guide id="8" orient="horz" pos="3117">
          <p15:clr>
            <a:srgbClr val="FBAE40"/>
          </p15:clr>
        </p15:guide>
        <p15:guide id="9" pos="5556">
          <p15:clr>
            <a:srgbClr val="FBAE40"/>
          </p15:clr>
        </p15:guide>
        <p15:guide id="10" orient="horz" pos="463">
          <p15:clr>
            <a:srgbClr val="FBAE40"/>
          </p15:clr>
        </p15:guide>
        <p15:guide id="11" orient="horz" pos="758">
          <p15:clr>
            <a:srgbClr val="FBAE40"/>
          </p15:clr>
        </p15:guide>
        <p15:guide id="12" orient="horz" pos="66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Agenda-B">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Text Placeholder 9">
            <a:extLst>
              <a:ext uri="{FF2B5EF4-FFF2-40B4-BE49-F238E27FC236}">
                <a16:creationId xmlns:a16="http://schemas.microsoft.com/office/drawing/2014/main" xmlns="" id="{387CC9BC-559B-3A44-B23C-F74A0D4AE33A}"/>
              </a:ext>
            </a:extLst>
          </p:cNvPr>
          <p:cNvSpPr>
            <a:spLocks noGrp="1"/>
          </p:cNvSpPr>
          <p:nvPr>
            <p:ph type="body" sz="quarter" idx="11"/>
          </p:nvPr>
        </p:nvSpPr>
        <p:spPr>
          <a:xfrm>
            <a:off x="238308" y="949764"/>
            <a:ext cx="4187043" cy="3755443"/>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cxnSp>
        <p:nvCxnSpPr>
          <p:cNvPr id="24" name="Straight Connector 23">
            <a:extLst>
              <a:ext uri="{FF2B5EF4-FFF2-40B4-BE49-F238E27FC236}">
                <a16:creationId xmlns:a16="http://schemas.microsoft.com/office/drawing/2014/main" xmlns="" id="{D9242D3D-F19F-3243-A3BB-FA29D395523C}"/>
              </a:ext>
            </a:extLst>
          </p:cNvPr>
          <p:cNvCxnSpPr>
            <a:cxnSpLocks/>
          </p:cNvCxnSpPr>
          <p:nvPr userDrawn="1"/>
        </p:nvCxnSpPr>
        <p:spPr>
          <a:xfrm flipH="1">
            <a:off x="323850" y="825957"/>
            <a:ext cx="8359200" cy="0"/>
          </a:xfrm>
          <a:prstGeom prst="line">
            <a:avLst/>
          </a:prstGeom>
          <a:ln w="3810">
            <a:solidFill>
              <a:schemeClr val="bg1">
                <a:lumMod val="85000"/>
              </a:schemeClr>
            </a:solidFill>
            <a:prstDash val="dash"/>
          </a:ln>
        </p:spPr>
        <p:style>
          <a:lnRef idx="1">
            <a:schemeClr val="dk1"/>
          </a:lnRef>
          <a:fillRef idx="0">
            <a:schemeClr val="dk1"/>
          </a:fillRef>
          <a:effectRef idx="0">
            <a:schemeClr val="dk1"/>
          </a:effectRef>
          <a:fontRef idx="minor">
            <a:schemeClr val="tx1"/>
          </a:fontRef>
        </p:style>
      </p:cxnSp>
      <p:sp>
        <p:nvSpPr>
          <p:cNvPr id="25" name="Text Placeholder 9">
            <a:extLst>
              <a:ext uri="{FF2B5EF4-FFF2-40B4-BE49-F238E27FC236}">
                <a16:creationId xmlns:a16="http://schemas.microsoft.com/office/drawing/2014/main" xmlns="" id="{83B32E64-F455-CC48-8ACE-AEC25BE20FAC}"/>
              </a:ext>
            </a:extLst>
          </p:cNvPr>
          <p:cNvSpPr>
            <a:spLocks noGrp="1"/>
          </p:cNvSpPr>
          <p:nvPr>
            <p:ph type="body" sz="quarter" idx="13"/>
          </p:nvPr>
        </p:nvSpPr>
        <p:spPr>
          <a:xfrm>
            <a:off x="223068" y="304800"/>
            <a:ext cx="8597082" cy="460507"/>
          </a:xfrm>
          <a:prstGeom prst="rect">
            <a:avLst/>
          </a:prstGeom>
        </p:spPr>
        <p:txBody>
          <a:bodyPr anchor="t"/>
          <a:lstStyle>
            <a:lvl1pPr marL="0" indent="0" algn="l" defTabSz="914400" rtl="0" eaLnBrk="1" latinLnBrk="1" hangingPunct="1">
              <a:spcBef>
                <a:spcPts val="0"/>
              </a:spcBef>
              <a:buNone/>
              <a:defRPr lang="en-GB" altLang="ko-KR" sz="2400" kern="1200" dirty="0">
                <a:solidFill>
                  <a:schemeClr val="bg1"/>
                </a:solidFill>
                <a:latin typeface="Kobern" pitchFamily="2" charset="77"/>
                <a:ea typeface="+mn-ea"/>
                <a:cs typeface="+mn-cs"/>
              </a:defRPr>
            </a:lvl1pPr>
          </a:lstStyle>
          <a:p>
            <a:pPr lvl="0"/>
            <a:r>
              <a:rPr lang="en-GB" altLang="ko-KR" dirty="0"/>
              <a:t>Click to edit Master text style</a:t>
            </a:r>
          </a:p>
        </p:txBody>
      </p:sp>
      <p:sp>
        <p:nvSpPr>
          <p:cNvPr id="11" name="Text Placeholder 9">
            <a:extLst>
              <a:ext uri="{FF2B5EF4-FFF2-40B4-BE49-F238E27FC236}">
                <a16:creationId xmlns:a16="http://schemas.microsoft.com/office/drawing/2014/main" xmlns="" id="{3DDAAF91-3028-1A46-9BEA-73DBA3E55DA8}"/>
              </a:ext>
            </a:extLst>
          </p:cNvPr>
          <p:cNvSpPr>
            <a:spLocks noGrp="1"/>
          </p:cNvSpPr>
          <p:nvPr>
            <p:ph type="body" sz="quarter" idx="14"/>
          </p:nvPr>
        </p:nvSpPr>
        <p:spPr>
          <a:xfrm>
            <a:off x="4655033" y="949764"/>
            <a:ext cx="4187043" cy="3755443"/>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stStyle>
          <a:p>
            <a:pPr lvl="0"/>
            <a:r>
              <a:rPr lang="en-GB" altLang="ko-KR" dirty="0"/>
              <a:t>Click to edit Master text styles</a:t>
            </a:r>
          </a:p>
          <a:p>
            <a:pPr lvl="1"/>
            <a:r>
              <a:rPr lang="en-GB" altLang="ko-KR" dirty="0"/>
              <a:t>Second level</a:t>
            </a:r>
          </a:p>
          <a:p>
            <a:pPr lvl="2"/>
            <a:r>
              <a:rPr lang="en-GB" altLang="ko-KR" dirty="0"/>
              <a:t>Third level</a:t>
            </a:r>
          </a:p>
        </p:txBody>
      </p:sp>
      <p:sp>
        <p:nvSpPr>
          <p:cNvPr id="12" name="TextBox 11">
            <a:extLst>
              <a:ext uri="{FF2B5EF4-FFF2-40B4-BE49-F238E27FC236}">
                <a16:creationId xmlns:a16="http://schemas.microsoft.com/office/drawing/2014/main" xmlns="" id="{65FDB8E5-A0D9-5747-8D82-4EC2E63FB84F}"/>
              </a:ext>
            </a:extLst>
          </p:cNvPr>
          <p:cNvSpPr txBox="1"/>
          <p:nvPr userDrawn="1"/>
        </p:nvSpPr>
        <p:spPr>
          <a:xfrm>
            <a:off x="3600400" y="4879547"/>
            <a:ext cx="1943200"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all" spc="200" baseline="0" dirty="0">
                <a:solidFill>
                  <a:schemeClr val="bg1">
                    <a:lumMod val="50000"/>
                  </a:schemeClr>
                </a:solidFill>
                <a:latin typeface="Kobern" pitchFamily="2" charset="77"/>
                <a:ea typeface="Cambria Math" panose="02040503050406030204" pitchFamily="18" charset="0"/>
              </a:rPr>
              <a:t>Strictly Confidential </a:t>
            </a:r>
          </a:p>
        </p:txBody>
      </p:sp>
      <p:sp>
        <p:nvSpPr>
          <p:cNvPr id="9" name="TextBox 8">
            <a:extLst>
              <a:ext uri="{FF2B5EF4-FFF2-40B4-BE49-F238E27FC236}">
                <a16:creationId xmlns:a16="http://schemas.microsoft.com/office/drawing/2014/main" xmlns="" id="{3E0C188F-F72B-B74F-82B9-128CE0DD24A5}"/>
              </a:ext>
            </a:extLst>
          </p:cNvPr>
          <p:cNvSpPr txBox="1"/>
          <p:nvPr userDrawn="1"/>
        </p:nvSpPr>
        <p:spPr>
          <a:xfrm>
            <a:off x="18976" y="4879547"/>
            <a:ext cx="253680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2021 | </a:t>
            </a:r>
            <a:r>
              <a:rPr lang="en-US" sz="800" b="0" i="0" cap="none" spc="100" baseline="0" dirty="0" err="1">
                <a:solidFill>
                  <a:schemeClr val="bg1">
                    <a:lumMod val="50000"/>
                  </a:schemeClr>
                </a:solidFill>
                <a:latin typeface="Kobern" pitchFamily="2" charset="77"/>
                <a:ea typeface="Cambria Math" panose="02040503050406030204" pitchFamily="18" charset="0"/>
              </a:rPr>
              <a:t>Lakshmikumaran</a:t>
            </a:r>
            <a:r>
              <a:rPr lang="en-US" sz="800" b="0" i="0" cap="none" spc="100" baseline="0" dirty="0">
                <a:solidFill>
                  <a:schemeClr val="bg1">
                    <a:lumMod val="50000"/>
                  </a:schemeClr>
                </a:solidFill>
                <a:latin typeface="Kobern" pitchFamily="2" charset="77"/>
                <a:ea typeface="Cambria Math" panose="02040503050406030204" pitchFamily="18" charset="0"/>
              </a:rPr>
              <a:t> &amp; Sridharan</a:t>
            </a:r>
          </a:p>
        </p:txBody>
      </p:sp>
      <p:sp>
        <p:nvSpPr>
          <p:cNvPr id="10" name="TextBox 9">
            <a:extLst>
              <a:ext uri="{FF2B5EF4-FFF2-40B4-BE49-F238E27FC236}">
                <a16:creationId xmlns:a16="http://schemas.microsoft.com/office/drawing/2014/main" xmlns="" id="{9CF1C786-E548-6944-975D-78250244FB57}"/>
              </a:ext>
            </a:extLst>
          </p:cNvPr>
          <p:cNvSpPr txBox="1"/>
          <p:nvPr userDrawn="1"/>
        </p:nvSpPr>
        <p:spPr>
          <a:xfrm>
            <a:off x="7266905" y="4879547"/>
            <a:ext cx="1872208"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0" i="0" cap="none" spc="100" baseline="0" dirty="0">
                <a:solidFill>
                  <a:schemeClr val="bg1">
                    <a:lumMod val="50000"/>
                  </a:schemeClr>
                </a:solidFill>
                <a:latin typeface="Kobern" pitchFamily="2" charset="77"/>
                <a:ea typeface="Cambria Math" panose="02040503050406030204" pitchFamily="18" charset="0"/>
              </a:rPr>
              <a:t>|  </a:t>
            </a:r>
            <a:fld id="{C3E422BB-8672-794B-8219-0F273464E628}" type="slidenum">
              <a:rPr lang="en-US" sz="800" b="0" i="0" cap="none" spc="100" baseline="0" smtClean="0">
                <a:solidFill>
                  <a:schemeClr val="bg1">
                    <a:lumMod val="50000"/>
                  </a:schemeClr>
                </a:solidFill>
                <a:latin typeface="Kobern" pitchFamily="2" charset="77"/>
                <a:ea typeface="Cambria Math" panose="020405030504060302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sz="800" b="0" i="0" cap="none" spc="100" baseline="0" dirty="0">
              <a:solidFill>
                <a:schemeClr val="bg1">
                  <a:lumMod val="50000"/>
                </a:schemeClr>
              </a:solidFill>
              <a:latin typeface="Kobern" pitchFamily="2" charset="77"/>
              <a:ea typeface="Cambria Math" panose="02040503050406030204" pitchFamily="18" charset="0"/>
            </a:endParaRPr>
          </a:p>
        </p:txBody>
      </p:sp>
    </p:spTree>
    <p:extLst>
      <p:ext uri="{BB962C8B-B14F-4D97-AF65-F5344CB8AC3E}">
        <p14:creationId xmlns:p14="http://schemas.microsoft.com/office/powerpoint/2010/main" xmlns="" val="3275895848"/>
      </p:ext>
    </p:extLst>
  </p:cSld>
  <p:clrMapOvr>
    <a:masterClrMapping/>
  </p:clrMapOvr>
  <p:extLst>
    <p:ext uri="{DCECCB84-F9BA-43D5-87BE-67443E8EF086}">
      <p15:sldGuideLst xmlns:p15="http://schemas.microsoft.com/office/powerpoint/2012/main" xmlns="">
        <p15:guide id="1" orient="horz" pos="16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737555548"/>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8" r:id="rId13"/>
    <p:sldLayoutId id="2147483777" r:id="rId14"/>
    <p:sldLayoutId id="2147483779" r:id="rId15"/>
    <p:sldLayoutId id="2147483786" r:id="rId16"/>
    <p:sldLayoutId id="2147483780" r:id="rId17"/>
    <p:sldLayoutId id="2147483781" r:id="rId18"/>
    <p:sldLayoutId id="2147483782" r:id="rId19"/>
    <p:sldLayoutId id="2147483783" r:id="rId20"/>
    <p:sldLayoutId id="2147483787" r:id="rId21"/>
    <p:sldLayoutId id="2147483762" r:id="rId22"/>
    <p:sldLayoutId id="2147483784" r:id="rId23"/>
    <p:sldLayoutId id="2147483785" r:id="rId24"/>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1971D995-A51D-C845-9919-0F9E203F2041}"/>
              </a:ext>
            </a:extLst>
          </p:cNvPr>
          <p:cNvSpPr>
            <a:spLocks noGrp="1"/>
          </p:cNvSpPr>
          <p:nvPr>
            <p:ph type="body" sz="quarter" idx="10"/>
          </p:nvPr>
        </p:nvSpPr>
        <p:spPr/>
        <p:txBody>
          <a:bodyPr/>
          <a:lstStyle/>
          <a:p>
            <a:r>
              <a:rPr lang="en-US" dirty="0"/>
              <a:t>Union Budget 2021</a:t>
            </a:r>
          </a:p>
        </p:txBody>
      </p:sp>
      <p:sp>
        <p:nvSpPr>
          <p:cNvPr id="3" name="Text Placeholder 2">
            <a:extLst>
              <a:ext uri="{FF2B5EF4-FFF2-40B4-BE49-F238E27FC236}">
                <a16:creationId xmlns:a16="http://schemas.microsoft.com/office/drawing/2014/main" xmlns="" id="{97488614-A8FE-AC43-A72B-D38AE3E5681D}"/>
              </a:ext>
            </a:extLst>
          </p:cNvPr>
          <p:cNvSpPr>
            <a:spLocks noGrp="1"/>
          </p:cNvSpPr>
          <p:nvPr>
            <p:ph type="body" sz="quarter" idx="11"/>
          </p:nvPr>
        </p:nvSpPr>
        <p:spPr/>
        <p:txBody>
          <a:bodyPr/>
          <a:lstStyle/>
          <a:p>
            <a:r>
              <a:rPr lang="en-US" dirty="0"/>
              <a:t>V. Lakshmikumaran</a:t>
            </a:r>
          </a:p>
        </p:txBody>
      </p:sp>
    </p:spTree>
    <p:extLst>
      <p:ext uri="{BB962C8B-B14F-4D97-AF65-F5344CB8AC3E}">
        <p14:creationId xmlns:p14="http://schemas.microsoft.com/office/powerpoint/2010/main" xmlns="" val="1873880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lgn="just"/>
            <a:r>
              <a:rPr lang="en-US" altLang="ko-KR" dirty="0"/>
              <a:t>AIDC at present is levied on certain specific products. </a:t>
            </a:r>
          </a:p>
          <a:p>
            <a:pPr algn="just"/>
            <a:r>
              <a:rPr lang="en-US" altLang="ko-KR" dirty="0"/>
              <a:t>The table below provides an illustrative </a:t>
            </a:r>
            <a:r>
              <a:rPr lang="en-GB" altLang="ko-KR" dirty="0"/>
              <a:t>list of products on which AIDC has been imposed. The table also provides the applicable BCD and AIDC on these products, with effect from 02.02.2021. </a:t>
            </a:r>
          </a:p>
          <a:p>
            <a:pPr algn="just"/>
            <a:endParaRPr lang="en-GB" altLang="ko-KR" dirty="0"/>
          </a:p>
          <a:p>
            <a:pPr marL="0" indent="0" algn="just">
              <a:buNone/>
            </a:pPr>
            <a:endParaRPr lang="en-GB" altLang="ko-KR"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GB" altLang="ko-KR" sz="2000" b="1" dirty="0"/>
              <a:t>AIDC applicable only on Specific Products </a:t>
            </a:r>
          </a:p>
          <a:p>
            <a:endParaRPr lang="en-US" sz="2000" dirty="0"/>
          </a:p>
        </p:txBody>
      </p:sp>
      <p:graphicFrame>
        <p:nvGraphicFramePr>
          <p:cNvPr id="6" name="Table 5">
            <a:extLst>
              <a:ext uri="{FF2B5EF4-FFF2-40B4-BE49-F238E27FC236}">
                <a16:creationId xmlns:a16="http://schemas.microsoft.com/office/drawing/2014/main" xmlns="" id="{7C990601-79D6-4882-81F3-F44CCEE4D569}"/>
              </a:ext>
            </a:extLst>
          </p:cNvPr>
          <p:cNvGraphicFramePr>
            <a:graphicFrameLocks noGrp="1"/>
          </p:cNvGraphicFramePr>
          <p:nvPr>
            <p:extLst>
              <p:ext uri="{D42A27DB-BD31-4B8C-83A1-F6EECF244321}">
                <p14:modId xmlns:p14="http://schemas.microsoft.com/office/powerpoint/2010/main" xmlns="" val="335862143"/>
              </p:ext>
            </p:extLst>
          </p:nvPr>
        </p:nvGraphicFramePr>
        <p:xfrm>
          <a:off x="625692" y="2139702"/>
          <a:ext cx="8280000" cy="2225673"/>
        </p:xfrm>
        <a:graphic>
          <a:graphicData uri="http://schemas.openxmlformats.org/drawingml/2006/table">
            <a:tbl>
              <a:tblPr firstRow="1" bandRow="1">
                <a:tableStyleId>{5C22544A-7EE6-4342-B048-85BDC9FD1C3A}</a:tableStyleId>
              </a:tblPr>
              <a:tblGrid>
                <a:gridCol w="910040">
                  <a:extLst>
                    <a:ext uri="{9D8B030D-6E8A-4147-A177-3AD203B41FA5}">
                      <a16:colId xmlns:a16="http://schemas.microsoft.com/office/drawing/2014/main" xmlns="" val="524103581"/>
                    </a:ext>
                  </a:extLst>
                </a:gridCol>
                <a:gridCol w="2088648">
                  <a:extLst>
                    <a:ext uri="{9D8B030D-6E8A-4147-A177-3AD203B41FA5}">
                      <a16:colId xmlns:a16="http://schemas.microsoft.com/office/drawing/2014/main" xmlns="" val="2273096526"/>
                    </a:ext>
                  </a:extLst>
                </a:gridCol>
                <a:gridCol w="2536216">
                  <a:extLst>
                    <a:ext uri="{9D8B030D-6E8A-4147-A177-3AD203B41FA5}">
                      <a16:colId xmlns:a16="http://schemas.microsoft.com/office/drawing/2014/main" xmlns="" val="2443413045"/>
                    </a:ext>
                  </a:extLst>
                </a:gridCol>
                <a:gridCol w="1089096">
                  <a:extLst>
                    <a:ext uri="{9D8B030D-6E8A-4147-A177-3AD203B41FA5}">
                      <a16:colId xmlns:a16="http://schemas.microsoft.com/office/drawing/2014/main" xmlns="" val="4247677016"/>
                    </a:ext>
                  </a:extLst>
                </a:gridCol>
                <a:gridCol w="1656000">
                  <a:extLst>
                    <a:ext uri="{9D8B030D-6E8A-4147-A177-3AD203B41FA5}">
                      <a16:colId xmlns:a16="http://schemas.microsoft.com/office/drawing/2014/main" xmlns="" val="3656001792"/>
                    </a:ext>
                  </a:extLst>
                </a:gridCol>
              </a:tblGrid>
              <a:tr h="387988">
                <a:tc>
                  <a:txBody>
                    <a:bodyPr/>
                    <a:lstStyle/>
                    <a:p>
                      <a:pPr algn="ctr" latinLnBrk="0" hangingPunct="0"/>
                      <a:r>
                        <a:rPr lang="en-IN" sz="1000" cap="all" baseline="0" dirty="0">
                          <a:solidFill>
                            <a:srgbClr val="F3723D"/>
                          </a:solidFill>
                          <a:latin typeface="Kobern" panose="00000500000000000000"/>
                        </a:rPr>
                        <a:t>S. No.</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anose="00000500000000000000"/>
                        </a:rPr>
                        <a:t>Heading, sub-heading tariff item </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anose="00000500000000000000"/>
                        </a:rPr>
                        <a:t>Commodity </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anose="00000500000000000000"/>
                        </a:rPr>
                        <a:t>Basic customs duty </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anose="00000500000000000000"/>
                        </a:rPr>
                        <a:t>Effective AIDC</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548118513"/>
                  </a:ext>
                </a:extLst>
              </a:tr>
              <a:tr h="299907">
                <a:tc>
                  <a:txBody>
                    <a:bodyPr/>
                    <a:lstStyle/>
                    <a:p>
                      <a:pPr latinLnBrk="0" hangingPunct="0"/>
                      <a:r>
                        <a:rPr lang="en-IN" sz="1300" dirty="0">
                          <a:solidFill>
                            <a:schemeClr val="bg1"/>
                          </a:solidFill>
                          <a:latin typeface="Kobern" panose="00000500000000000000"/>
                        </a:rPr>
                        <a:t>14.</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panose="00000500000000000000"/>
                        </a:rPr>
                        <a:t>2701</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panose="00000500000000000000"/>
                        </a:rPr>
                        <a:t>Various types of coal </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panose="00000500000000000000"/>
                        </a:rPr>
                        <a:t>1%</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panose="00000500000000000000"/>
                        </a:rPr>
                        <a:t>1.5%</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47966521"/>
                  </a:ext>
                </a:extLst>
              </a:tr>
              <a:tr h="509842">
                <a:tc>
                  <a:txBody>
                    <a:bodyPr/>
                    <a:lstStyle/>
                    <a:p>
                      <a:pPr latinLnBrk="0" hangingPunct="0"/>
                      <a:r>
                        <a:rPr lang="en-IN" sz="1300" dirty="0">
                          <a:solidFill>
                            <a:schemeClr val="bg1"/>
                          </a:solidFill>
                          <a:latin typeface="Kobern" panose="00000500000000000000"/>
                        </a:rPr>
                        <a:t>15.</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panose="00000500000000000000"/>
                        </a:rPr>
                        <a:t>2702</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GB" sz="1300" dirty="0">
                          <a:solidFill>
                            <a:schemeClr val="bg1"/>
                          </a:solidFill>
                          <a:latin typeface="Kobern" panose="00000500000000000000"/>
                        </a:rPr>
                        <a:t>Lignite, whether or not agglomerated </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panose="00000500000000000000"/>
                        </a:rPr>
                        <a:t>1%</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panose="00000500000000000000"/>
                        </a:rPr>
                        <a:t>1.5%</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475796124"/>
                  </a:ext>
                </a:extLst>
              </a:tr>
              <a:tr h="509842">
                <a:tc>
                  <a:txBody>
                    <a:bodyPr/>
                    <a:lstStyle/>
                    <a:p>
                      <a:pPr latinLnBrk="0" hangingPunct="0"/>
                      <a:r>
                        <a:rPr lang="en-US" sz="1300" dirty="0">
                          <a:solidFill>
                            <a:schemeClr val="bg1"/>
                          </a:solidFill>
                          <a:latin typeface="Kobern" panose="00000500000000000000"/>
                        </a:rPr>
                        <a:t>16.</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US" sz="1300" dirty="0">
                          <a:solidFill>
                            <a:schemeClr val="bg1"/>
                          </a:solidFill>
                          <a:latin typeface="Kobern" panose="00000500000000000000"/>
                        </a:rPr>
                        <a:t>2703</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US" sz="1300" dirty="0">
                          <a:solidFill>
                            <a:schemeClr val="bg1"/>
                          </a:solidFill>
                          <a:latin typeface="Kobern" panose="00000500000000000000"/>
                        </a:rPr>
                        <a:t>Peat, whether or not agglomerated</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US" sz="1300" dirty="0">
                          <a:solidFill>
                            <a:schemeClr val="bg1"/>
                          </a:solidFill>
                          <a:latin typeface="Kobern" panose="00000500000000000000"/>
                        </a:rPr>
                        <a:t>1%</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US" sz="1300" dirty="0">
                          <a:solidFill>
                            <a:schemeClr val="bg1"/>
                          </a:solidFill>
                          <a:latin typeface="Kobern" panose="00000500000000000000"/>
                        </a:rPr>
                        <a:t>1.5%</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844554851"/>
                  </a:ext>
                </a:extLst>
              </a:tr>
              <a:tr h="509842">
                <a:tc>
                  <a:txBody>
                    <a:bodyPr/>
                    <a:lstStyle/>
                    <a:p>
                      <a:pPr latinLnBrk="0" hangingPunct="0"/>
                      <a:r>
                        <a:rPr lang="en-IN" sz="1300" dirty="0">
                          <a:solidFill>
                            <a:schemeClr val="bg1"/>
                          </a:solidFill>
                          <a:latin typeface="Kobern" panose="00000500000000000000"/>
                        </a:rPr>
                        <a:t>21.</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GB" sz="1300" dirty="0">
                          <a:solidFill>
                            <a:schemeClr val="bg1"/>
                          </a:solidFill>
                          <a:latin typeface="Kobern" panose="00000500000000000000"/>
                        </a:rPr>
                        <a:t>5201</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GB" sz="1300" dirty="0">
                          <a:solidFill>
                            <a:schemeClr val="bg1"/>
                          </a:solidFill>
                          <a:latin typeface="Kobern" panose="00000500000000000000"/>
                        </a:rPr>
                        <a:t>Cotton (not carded or combed) </a:t>
                      </a:r>
                      <a:endParaRPr lang="en-IN" sz="1300" dirty="0">
                        <a:solidFill>
                          <a:schemeClr val="bg1"/>
                        </a:solidFill>
                        <a:latin typeface="Kobern" panose="00000500000000000000"/>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IN" sz="1300" dirty="0">
                          <a:solidFill>
                            <a:schemeClr val="bg1"/>
                          </a:solidFill>
                          <a:latin typeface="Kobern" panose="00000500000000000000"/>
                        </a:rPr>
                        <a:t>5%</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IN" sz="1300" dirty="0">
                          <a:solidFill>
                            <a:schemeClr val="bg1"/>
                          </a:solidFill>
                          <a:latin typeface="Kobern" panose="00000500000000000000"/>
                        </a:rPr>
                        <a:t>5%</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4088407856"/>
                  </a:ext>
                </a:extLst>
              </a:tr>
            </a:tbl>
          </a:graphicData>
        </a:graphic>
      </p:graphicFrame>
    </p:spTree>
    <p:extLst>
      <p:ext uri="{BB962C8B-B14F-4D97-AF65-F5344CB8AC3E}">
        <p14:creationId xmlns:p14="http://schemas.microsoft.com/office/powerpoint/2010/main" xmlns="" val="994501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a:prstGeom prst="rect">
            <a:avLst/>
          </a:prstGeom>
        </p:spPr>
        <p:txBody>
          <a:bodyPr/>
          <a:lstStyle/>
          <a:p>
            <a:r>
              <a:rPr lang="en-GB" altLang="ko-KR" sz="2000" b="1" dirty="0"/>
              <a:t>Exemption from AIDC – Notification 11/2021 – CUS dated 1.2.2021 effective from 02.02.2021</a:t>
            </a:r>
          </a:p>
          <a:p>
            <a:endParaRPr lang="en-US" dirty="0"/>
          </a:p>
        </p:txBody>
      </p:sp>
      <p:graphicFrame>
        <p:nvGraphicFramePr>
          <p:cNvPr id="5" name="Table 4">
            <a:extLst>
              <a:ext uri="{FF2B5EF4-FFF2-40B4-BE49-F238E27FC236}">
                <a16:creationId xmlns:a16="http://schemas.microsoft.com/office/drawing/2014/main" xmlns="" id="{1E6A6F31-4040-4F6B-9A72-B6D1CC494FD1}"/>
              </a:ext>
            </a:extLst>
          </p:cNvPr>
          <p:cNvGraphicFramePr>
            <a:graphicFrameLocks noGrp="1"/>
          </p:cNvGraphicFramePr>
          <p:nvPr>
            <p:extLst>
              <p:ext uri="{D42A27DB-BD31-4B8C-83A1-F6EECF244321}">
                <p14:modId xmlns:p14="http://schemas.microsoft.com/office/powerpoint/2010/main" xmlns="" val="1714491794"/>
              </p:ext>
            </p:extLst>
          </p:nvPr>
        </p:nvGraphicFramePr>
        <p:xfrm>
          <a:off x="381609" y="1131590"/>
          <a:ext cx="8280000" cy="3560714"/>
        </p:xfrm>
        <a:graphic>
          <a:graphicData uri="http://schemas.openxmlformats.org/drawingml/2006/table">
            <a:tbl>
              <a:tblPr firstRow="1" bandRow="1">
                <a:tableStyleId>{5C22544A-7EE6-4342-B048-85BDC9FD1C3A}</a:tableStyleId>
              </a:tblPr>
              <a:tblGrid>
                <a:gridCol w="912238">
                  <a:extLst>
                    <a:ext uri="{9D8B030D-6E8A-4147-A177-3AD203B41FA5}">
                      <a16:colId xmlns:a16="http://schemas.microsoft.com/office/drawing/2014/main" xmlns="" val="3091439990"/>
                    </a:ext>
                  </a:extLst>
                </a:gridCol>
                <a:gridCol w="1189921">
                  <a:extLst>
                    <a:ext uri="{9D8B030D-6E8A-4147-A177-3AD203B41FA5}">
                      <a16:colId xmlns:a16="http://schemas.microsoft.com/office/drawing/2014/main" xmlns="" val="3354316563"/>
                    </a:ext>
                  </a:extLst>
                </a:gridCol>
                <a:gridCol w="5256584">
                  <a:extLst>
                    <a:ext uri="{9D8B030D-6E8A-4147-A177-3AD203B41FA5}">
                      <a16:colId xmlns:a16="http://schemas.microsoft.com/office/drawing/2014/main" xmlns="" val="2740690216"/>
                    </a:ext>
                  </a:extLst>
                </a:gridCol>
                <a:gridCol w="921257">
                  <a:extLst>
                    <a:ext uri="{9D8B030D-6E8A-4147-A177-3AD203B41FA5}">
                      <a16:colId xmlns:a16="http://schemas.microsoft.com/office/drawing/2014/main" xmlns="" val="1720070504"/>
                    </a:ext>
                  </a:extLst>
                </a:gridCol>
              </a:tblGrid>
              <a:tr h="294070">
                <a:tc>
                  <a:txBody>
                    <a:bodyPr/>
                    <a:lstStyle/>
                    <a:p>
                      <a:pPr algn="ctr" rtl="0" fontAlgn="ctr" latinLnBrk="0" hangingPunct="0"/>
                      <a:r>
                        <a:rPr lang="en-IN" sz="1000" u="none" strike="noStrike" cap="all" baseline="0" dirty="0">
                          <a:solidFill>
                            <a:srgbClr val="F3723D"/>
                          </a:solidFill>
                          <a:effectLst/>
                          <a:latin typeface="Kobern" panose="00000500000000000000"/>
                        </a:rPr>
                        <a:t>S. no. </a:t>
                      </a:r>
                      <a:endParaRPr lang="en-IN" sz="1000" b="1" i="0" u="none" strike="noStrike" cap="all" baseline="0" dirty="0">
                        <a:solidFill>
                          <a:srgbClr val="F3723D"/>
                        </a:solidFill>
                        <a:effectLst/>
                        <a:latin typeface="Kobern Bold"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rtl="0" fontAlgn="ctr" latinLnBrk="0" hangingPunct="0"/>
                      <a:r>
                        <a:rPr lang="en-IN" sz="1000" u="none" strike="noStrike" cap="all" baseline="0">
                          <a:solidFill>
                            <a:srgbClr val="F3723D"/>
                          </a:solidFill>
                          <a:effectLst/>
                          <a:latin typeface="Kobern" panose="00000500000000000000"/>
                        </a:rPr>
                        <a:t>Chapter heading</a:t>
                      </a:r>
                      <a:endParaRPr lang="en-IN" sz="1000" b="1" i="0" u="none" strike="noStrike" cap="all" baseline="0">
                        <a:solidFill>
                          <a:srgbClr val="F3723D"/>
                        </a:solidFill>
                        <a:effectLst/>
                        <a:latin typeface="Kobern Bold"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rtl="0" fontAlgn="ctr" latinLnBrk="0" hangingPunct="0"/>
                      <a:r>
                        <a:rPr lang="en-IN" sz="1000" u="none" strike="noStrike" cap="all" baseline="0" dirty="0">
                          <a:solidFill>
                            <a:srgbClr val="F3723D"/>
                          </a:solidFill>
                          <a:effectLst/>
                          <a:latin typeface="Kobern" panose="00000500000000000000"/>
                        </a:rPr>
                        <a:t>Description</a:t>
                      </a:r>
                      <a:endParaRPr lang="en-IN" sz="1000" b="1" i="0" u="none" strike="noStrike" cap="all" baseline="0" dirty="0">
                        <a:solidFill>
                          <a:srgbClr val="F3723D"/>
                        </a:solidFill>
                        <a:effectLst/>
                        <a:latin typeface="Kobern Bold"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rtl="0" fontAlgn="ctr" latinLnBrk="0" hangingPunct="0"/>
                      <a:r>
                        <a:rPr lang="en-IN" sz="1000" u="none" strike="noStrike" cap="all" baseline="0" dirty="0">
                          <a:solidFill>
                            <a:srgbClr val="F3723D"/>
                          </a:solidFill>
                          <a:effectLst/>
                          <a:latin typeface="Kobern" panose="00000500000000000000"/>
                        </a:rPr>
                        <a:t>Rate</a:t>
                      </a:r>
                      <a:endParaRPr lang="en-IN" sz="1000" b="1" i="0" u="none" strike="noStrike" cap="all" baseline="0" dirty="0">
                        <a:solidFill>
                          <a:srgbClr val="F3723D"/>
                        </a:solidFill>
                        <a:effectLst/>
                        <a:latin typeface="Kobern Bold"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441947740"/>
                  </a:ext>
                </a:extLst>
              </a:tr>
              <a:tr h="735692">
                <a:tc>
                  <a:txBody>
                    <a:bodyPr/>
                    <a:lstStyle/>
                    <a:p>
                      <a:pPr algn="ctr" rtl="0" fontAlgn="ctr" latinLnBrk="0" hangingPunct="0"/>
                      <a:r>
                        <a:rPr lang="en-IN" sz="1400" u="none" strike="noStrike" dirty="0">
                          <a:solidFill>
                            <a:schemeClr val="bg1"/>
                          </a:solidFill>
                          <a:effectLst/>
                          <a:latin typeface="Kobern" panose="00000500000000000000"/>
                        </a:rPr>
                        <a:t>17</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latinLnBrk="0" hangingPunct="0"/>
                      <a:r>
                        <a:rPr lang="en-IN" sz="1400" u="none" strike="noStrike" dirty="0">
                          <a:solidFill>
                            <a:schemeClr val="bg1"/>
                          </a:solidFill>
                          <a:effectLst/>
                          <a:latin typeface="Kobern" panose="00000500000000000000"/>
                        </a:rPr>
                        <a:t>Any Chapter</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latinLnBrk="0" hangingPunct="0"/>
                      <a:r>
                        <a:rPr lang="en-GB" sz="1400" u="none" strike="noStrike" dirty="0">
                          <a:solidFill>
                            <a:schemeClr val="bg1"/>
                          </a:solidFill>
                          <a:effectLst/>
                          <a:latin typeface="Kobern" panose="00000500000000000000"/>
                        </a:rPr>
                        <a:t>All goods other than goods mentioned against serial numbers 1 to 16 of Notification 11/2021 – CUS dated 1.2.2021. </a:t>
                      </a:r>
                      <a:endParaRPr lang="en-GB"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rtl="0" fontAlgn="ctr" latinLnBrk="0" hangingPunct="0"/>
                      <a:r>
                        <a:rPr lang="en-IN" sz="1400" u="none" strike="noStrike" dirty="0">
                          <a:solidFill>
                            <a:schemeClr val="bg1"/>
                          </a:solidFill>
                          <a:effectLst/>
                          <a:latin typeface="Kobern" panose="00000500000000000000"/>
                        </a:rPr>
                        <a:t>Nil</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697034732"/>
                  </a:ext>
                </a:extLst>
              </a:tr>
              <a:tr h="952099">
                <a:tc>
                  <a:txBody>
                    <a:bodyPr/>
                    <a:lstStyle/>
                    <a:p>
                      <a:pPr algn="ctr" rtl="0" fontAlgn="ctr" latinLnBrk="0" hangingPunct="0"/>
                      <a:r>
                        <a:rPr lang="en-IN" sz="1400" u="none" strike="noStrike" dirty="0">
                          <a:solidFill>
                            <a:schemeClr val="bg1"/>
                          </a:solidFill>
                          <a:effectLst/>
                          <a:latin typeface="Kobern" panose="00000500000000000000"/>
                        </a:rPr>
                        <a:t>18</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latinLnBrk="0" hangingPunct="0"/>
                      <a:r>
                        <a:rPr lang="en-IN" sz="1400" u="none" strike="noStrike" dirty="0">
                          <a:solidFill>
                            <a:schemeClr val="bg1"/>
                          </a:solidFill>
                          <a:effectLst/>
                          <a:latin typeface="Kobern" panose="00000500000000000000"/>
                        </a:rPr>
                        <a:t>Any Chapter</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latinLnBrk="0" hangingPunct="0"/>
                      <a:r>
                        <a:rPr lang="en-GB" sz="1400" u="none" strike="noStrike">
                          <a:solidFill>
                            <a:schemeClr val="bg1"/>
                          </a:solidFill>
                          <a:effectLst/>
                          <a:latin typeface="Kobern" panose="00000500000000000000"/>
                        </a:rPr>
                        <a:t>All goods on which exemption from basic customs duty is claimed and allowed under the advance authorisation.</a:t>
                      </a:r>
                      <a:endParaRPr lang="en-GB"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rtl="0" fontAlgn="ctr" latinLnBrk="0" hangingPunct="0"/>
                      <a:r>
                        <a:rPr lang="en-IN" sz="1400" u="none" strike="noStrike" dirty="0">
                          <a:solidFill>
                            <a:schemeClr val="bg1"/>
                          </a:solidFill>
                          <a:effectLst/>
                          <a:latin typeface="Kobern" panose="00000500000000000000"/>
                        </a:rPr>
                        <a:t>Nil</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502339866"/>
                  </a:ext>
                </a:extLst>
              </a:tr>
              <a:tr h="1474523">
                <a:tc>
                  <a:txBody>
                    <a:bodyPr/>
                    <a:lstStyle/>
                    <a:p>
                      <a:pPr algn="ctr" rtl="0" fontAlgn="ctr" latinLnBrk="0" hangingPunct="0"/>
                      <a:r>
                        <a:rPr lang="en-IN" sz="1400" u="none" strike="noStrike" dirty="0">
                          <a:solidFill>
                            <a:schemeClr val="bg1"/>
                          </a:solidFill>
                          <a:effectLst/>
                          <a:latin typeface="Kobern" panose="00000500000000000000"/>
                        </a:rPr>
                        <a:t>19</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latinLnBrk="0" hangingPunct="0"/>
                      <a:r>
                        <a:rPr lang="en-IN" sz="1400" u="none" strike="noStrike">
                          <a:solidFill>
                            <a:schemeClr val="bg1"/>
                          </a:solidFill>
                          <a:effectLst/>
                          <a:latin typeface="Kobern" panose="00000500000000000000"/>
                        </a:rPr>
                        <a:t>Any Chapter</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latinLnBrk="0" hangingPunct="0"/>
                      <a:r>
                        <a:rPr lang="en-GB" sz="1400" u="none" strike="noStrike" dirty="0">
                          <a:solidFill>
                            <a:schemeClr val="bg1"/>
                          </a:solidFill>
                          <a:effectLst/>
                          <a:latin typeface="Kobern" panose="00000500000000000000"/>
                        </a:rPr>
                        <a:t>All goods on which exemption from basic customs duty is claimed and allowed under the notifications, published in the Gazette of India, Extraordinary, Part II, Section 3, Sub-section (</a:t>
                      </a:r>
                      <a:r>
                        <a:rPr lang="en-GB" sz="1400" u="none" strike="noStrike" dirty="0" err="1">
                          <a:solidFill>
                            <a:schemeClr val="bg1"/>
                          </a:solidFill>
                          <a:effectLst/>
                          <a:latin typeface="Kobern" panose="00000500000000000000"/>
                        </a:rPr>
                        <a:t>i</a:t>
                      </a:r>
                      <a:r>
                        <a:rPr lang="en-GB" sz="1400" u="none" strike="noStrike" dirty="0">
                          <a:solidFill>
                            <a:schemeClr val="bg1"/>
                          </a:solidFill>
                          <a:effectLst/>
                          <a:latin typeface="Kobern" panose="00000500000000000000"/>
                        </a:rPr>
                        <a:t>), mentioned in the ANNEXURE.</a:t>
                      </a:r>
                      <a:endParaRPr lang="en-GB"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rtl="0" fontAlgn="ctr" latinLnBrk="0" hangingPunct="0"/>
                      <a:r>
                        <a:rPr lang="en-IN" sz="1400" u="none" strike="noStrike" dirty="0">
                          <a:solidFill>
                            <a:schemeClr val="bg1"/>
                          </a:solidFill>
                          <a:effectLst/>
                          <a:latin typeface="Kobern" panose="00000500000000000000"/>
                        </a:rPr>
                        <a:t>Nil</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559116906"/>
                  </a:ext>
                </a:extLst>
              </a:tr>
            </a:tbl>
          </a:graphicData>
        </a:graphic>
      </p:graphicFrame>
    </p:spTree>
    <p:extLst>
      <p:ext uri="{BB962C8B-B14F-4D97-AF65-F5344CB8AC3E}">
        <p14:creationId xmlns:p14="http://schemas.microsoft.com/office/powerpoint/2010/main" xmlns="" val="751980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indent="-342900" algn="just">
              <a:spcBef>
                <a:spcPct val="0"/>
              </a:spcBef>
            </a:pPr>
            <a:r>
              <a:rPr lang="en-US" dirty="0"/>
              <a:t>Annexure to S. No. 19 of Notification No. 11/2021- </a:t>
            </a:r>
            <a:r>
              <a:rPr lang="en-US" dirty="0" err="1"/>
              <a:t>Cus</a:t>
            </a:r>
            <a:r>
              <a:rPr lang="en-US" dirty="0"/>
              <a:t>.:</a:t>
            </a:r>
          </a:p>
          <a:p>
            <a:pPr marL="0" indent="0" algn="just">
              <a:buNone/>
            </a:pPr>
            <a:endParaRPr lang="en-GB" altLang="ko-KR"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GB" altLang="ko-KR" sz="2000" b="1" dirty="0"/>
              <a:t>Exemption from AIDC</a:t>
            </a:r>
          </a:p>
          <a:p>
            <a:endParaRPr lang="en-US" sz="2000" dirty="0"/>
          </a:p>
        </p:txBody>
      </p:sp>
      <p:graphicFrame>
        <p:nvGraphicFramePr>
          <p:cNvPr id="4" name="Table 3">
            <a:extLst>
              <a:ext uri="{FF2B5EF4-FFF2-40B4-BE49-F238E27FC236}">
                <a16:creationId xmlns:a16="http://schemas.microsoft.com/office/drawing/2014/main" xmlns="" id="{7B6A97B9-93A6-48D4-A726-49A809076DAE}"/>
              </a:ext>
            </a:extLst>
          </p:cNvPr>
          <p:cNvGraphicFramePr>
            <a:graphicFrameLocks noGrp="1"/>
          </p:cNvGraphicFramePr>
          <p:nvPr>
            <p:extLst>
              <p:ext uri="{D42A27DB-BD31-4B8C-83A1-F6EECF244321}">
                <p14:modId xmlns:p14="http://schemas.microsoft.com/office/powerpoint/2010/main" xmlns="" val="375847606"/>
              </p:ext>
            </p:extLst>
          </p:nvPr>
        </p:nvGraphicFramePr>
        <p:xfrm>
          <a:off x="396849" y="1347614"/>
          <a:ext cx="8280000" cy="3086812"/>
        </p:xfrm>
        <a:graphic>
          <a:graphicData uri="http://schemas.openxmlformats.org/drawingml/2006/table">
            <a:tbl>
              <a:tblPr firstRow="1" bandRow="1">
                <a:tableStyleId>{5C22544A-7EE6-4342-B048-85BDC9FD1C3A}</a:tableStyleId>
              </a:tblPr>
              <a:tblGrid>
                <a:gridCol w="4140000">
                  <a:extLst>
                    <a:ext uri="{9D8B030D-6E8A-4147-A177-3AD203B41FA5}">
                      <a16:colId xmlns:a16="http://schemas.microsoft.com/office/drawing/2014/main" xmlns="" val="1368955850"/>
                    </a:ext>
                  </a:extLst>
                </a:gridCol>
                <a:gridCol w="4140000">
                  <a:extLst>
                    <a:ext uri="{9D8B030D-6E8A-4147-A177-3AD203B41FA5}">
                      <a16:colId xmlns:a16="http://schemas.microsoft.com/office/drawing/2014/main" xmlns="" val="1775888424"/>
                    </a:ext>
                  </a:extLst>
                </a:gridCol>
              </a:tblGrid>
              <a:tr h="225509">
                <a:tc>
                  <a:txBody>
                    <a:bodyPr/>
                    <a:lstStyle/>
                    <a:p>
                      <a:pPr algn="ctr" rtl="0" fontAlgn="ctr"/>
                      <a:r>
                        <a:rPr lang="en-IN" sz="1000" u="none" strike="noStrike" cap="all" baseline="0" dirty="0" err="1">
                          <a:solidFill>
                            <a:srgbClr val="F3723D"/>
                          </a:solidFill>
                          <a:effectLst/>
                          <a:latin typeface="Kobern" panose="00000500000000000000"/>
                        </a:rPr>
                        <a:t>Noti</a:t>
                      </a:r>
                      <a:r>
                        <a:rPr lang="en-IN" sz="1000" u="none" strike="noStrike" cap="all" baseline="0" dirty="0">
                          <a:solidFill>
                            <a:srgbClr val="F3723D"/>
                          </a:solidFill>
                          <a:effectLst/>
                          <a:latin typeface="Kobern" panose="00000500000000000000"/>
                        </a:rPr>
                        <a:t>. Nos.</a:t>
                      </a:r>
                      <a:endParaRPr lang="en-IN" sz="1000" b="1" i="0" u="none" strike="noStrike" cap="all" baseline="0" dirty="0">
                        <a:solidFill>
                          <a:srgbClr val="F3723D"/>
                        </a:solidFill>
                        <a:effectLst/>
                        <a:latin typeface="Kobern Bold"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rtl="0" fontAlgn="ctr"/>
                      <a:r>
                        <a:rPr lang="en-IN" sz="1000" u="none" strike="noStrike" cap="all" baseline="0" dirty="0">
                          <a:solidFill>
                            <a:srgbClr val="F3723D"/>
                          </a:solidFill>
                          <a:effectLst/>
                          <a:latin typeface="Kobern" panose="00000500000000000000"/>
                        </a:rPr>
                        <a:t>FTA</a:t>
                      </a:r>
                      <a:endParaRPr lang="en-IN" sz="1000" b="1" i="0" u="none" strike="noStrike" cap="all" baseline="0" dirty="0">
                        <a:solidFill>
                          <a:srgbClr val="F3723D"/>
                        </a:solidFill>
                        <a:effectLst/>
                        <a:latin typeface="Kobern Bold"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346008243"/>
                  </a:ext>
                </a:extLst>
              </a:tr>
              <a:tr h="515146">
                <a:tc>
                  <a:txBody>
                    <a:bodyPr/>
                    <a:lstStyle/>
                    <a:p>
                      <a:pPr algn="l" rtl="0" fontAlgn="ctr"/>
                      <a:r>
                        <a:rPr lang="en-GB" sz="1400" u="none" strike="noStrike" dirty="0">
                          <a:solidFill>
                            <a:schemeClr val="bg1"/>
                          </a:solidFill>
                          <a:effectLst/>
                          <a:latin typeface="Kobern" panose="00000500000000000000"/>
                        </a:rPr>
                        <a:t>Not No 74/2005-Cus and 10/2008-Cus </a:t>
                      </a:r>
                      <a:endParaRPr lang="en-GB"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a:r>
                        <a:rPr lang="en-IN" sz="1400" u="none" strike="noStrike">
                          <a:solidFill>
                            <a:schemeClr val="bg1"/>
                          </a:solidFill>
                          <a:effectLst/>
                          <a:latin typeface="Kobern" panose="00000500000000000000"/>
                        </a:rPr>
                        <a:t>India-Singapore Free Trade Agreements</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225608102"/>
                  </a:ext>
                </a:extLst>
              </a:tr>
              <a:tr h="342755">
                <a:tc>
                  <a:txBody>
                    <a:bodyPr/>
                    <a:lstStyle/>
                    <a:p>
                      <a:pPr algn="l" rtl="0" fontAlgn="ctr"/>
                      <a:r>
                        <a:rPr lang="en-IN" sz="1400" u="none" strike="noStrike">
                          <a:solidFill>
                            <a:schemeClr val="bg1"/>
                          </a:solidFill>
                          <a:effectLst/>
                          <a:latin typeface="Kobern" panose="00000500000000000000"/>
                        </a:rPr>
                        <a:t>Not No 152/2009-Cus</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a:r>
                        <a:rPr lang="en-IN" sz="1400" u="none" strike="noStrike">
                          <a:solidFill>
                            <a:schemeClr val="bg1"/>
                          </a:solidFill>
                          <a:effectLst/>
                          <a:latin typeface="Kobern" panose="00000500000000000000"/>
                        </a:rPr>
                        <a:t>India-Korea Free Trade Agreement</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223315133"/>
                  </a:ext>
                </a:extLst>
              </a:tr>
              <a:tr h="513117">
                <a:tc>
                  <a:txBody>
                    <a:bodyPr/>
                    <a:lstStyle/>
                    <a:p>
                      <a:pPr algn="l" rtl="0" fontAlgn="ctr"/>
                      <a:r>
                        <a:rPr lang="en-IN" sz="1400" u="none" strike="noStrike">
                          <a:solidFill>
                            <a:schemeClr val="bg1"/>
                          </a:solidFill>
                          <a:effectLst/>
                          <a:latin typeface="Kobern" panose="00000500000000000000"/>
                        </a:rPr>
                        <a:t>Not No 46/2011-Cus</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a:r>
                        <a:rPr lang="en-GB" sz="1400" u="none" strike="noStrike">
                          <a:solidFill>
                            <a:schemeClr val="bg1"/>
                          </a:solidFill>
                          <a:effectLst/>
                          <a:latin typeface="Kobern" panose="00000500000000000000"/>
                        </a:rPr>
                        <a:t>ASEAN-India Free Trade Agreement (AIFTA)</a:t>
                      </a:r>
                      <a:endParaRPr lang="en-GB"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925802316"/>
                  </a:ext>
                </a:extLst>
              </a:tr>
              <a:tr h="399543">
                <a:tc>
                  <a:txBody>
                    <a:bodyPr/>
                    <a:lstStyle/>
                    <a:p>
                      <a:pPr algn="l" rtl="0" fontAlgn="ctr"/>
                      <a:r>
                        <a:rPr lang="en-IN" sz="1400" u="none" strike="noStrike">
                          <a:solidFill>
                            <a:schemeClr val="bg1"/>
                          </a:solidFill>
                          <a:effectLst/>
                          <a:latin typeface="Kobern" panose="00000500000000000000"/>
                        </a:rPr>
                        <a:t>Not No 53/2011-Cus</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a:r>
                        <a:rPr lang="en-IN" sz="1400" u="none" strike="noStrike">
                          <a:solidFill>
                            <a:schemeClr val="bg1"/>
                          </a:solidFill>
                          <a:effectLst/>
                          <a:latin typeface="Kobern" panose="00000500000000000000"/>
                        </a:rPr>
                        <a:t>India-Malaysia Free Trade Agreement</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88322818"/>
                  </a:ext>
                </a:extLst>
              </a:tr>
              <a:tr h="285967">
                <a:tc>
                  <a:txBody>
                    <a:bodyPr/>
                    <a:lstStyle/>
                    <a:p>
                      <a:pPr algn="l" rtl="0" fontAlgn="ctr"/>
                      <a:r>
                        <a:rPr lang="en-IN" sz="1400" u="none" strike="noStrike">
                          <a:solidFill>
                            <a:schemeClr val="bg1"/>
                          </a:solidFill>
                          <a:effectLst/>
                          <a:latin typeface="Kobern" panose="00000500000000000000"/>
                        </a:rPr>
                        <a:t>Not No 69/2011-Cus</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a:r>
                        <a:rPr lang="en-IN" sz="1400" u="none" strike="noStrike">
                          <a:solidFill>
                            <a:schemeClr val="bg1"/>
                          </a:solidFill>
                          <a:effectLst/>
                          <a:latin typeface="Kobern" panose="00000500000000000000"/>
                        </a:rPr>
                        <a:t>India-Japan CEPA</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57836044"/>
                  </a:ext>
                </a:extLst>
              </a:tr>
              <a:tr h="456331">
                <a:tc>
                  <a:txBody>
                    <a:bodyPr/>
                    <a:lstStyle/>
                    <a:p>
                      <a:pPr algn="l" rtl="0" fontAlgn="ctr"/>
                      <a:r>
                        <a:rPr lang="en-IN" sz="1400" u="none" strike="noStrike">
                          <a:solidFill>
                            <a:schemeClr val="bg1"/>
                          </a:solidFill>
                          <a:effectLst/>
                          <a:latin typeface="Kobern" panose="00000500000000000000"/>
                        </a:rPr>
                        <a:t>Not No 03/1957-Cus</a:t>
                      </a:r>
                      <a:endParaRPr lang="en-IN"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a:r>
                        <a:rPr lang="en-GB" sz="1400" u="none" strike="noStrike">
                          <a:solidFill>
                            <a:schemeClr val="bg1"/>
                          </a:solidFill>
                          <a:effectLst/>
                          <a:latin typeface="Kobern" panose="00000500000000000000"/>
                        </a:rPr>
                        <a:t>Specified goods imported by Indian Officers </a:t>
                      </a:r>
                      <a:endParaRPr lang="en-GB" sz="1400" b="0" i="0" u="none" strike="noStrike">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236059863"/>
                  </a:ext>
                </a:extLst>
              </a:tr>
              <a:tr h="285967">
                <a:tc>
                  <a:txBody>
                    <a:bodyPr/>
                    <a:lstStyle/>
                    <a:p>
                      <a:pPr algn="l" rtl="0" fontAlgn="ctr"/>
                      <a:r>
                        <a:rPr lang="en-IN" sz="1400" u="none" strike="noStrike" dirty="0">
                          <a:solidFill>
                            <a:schemeClr val="bg1"/>
                          </a:solidFill>
                          <a:effectLst/>
                          <a:latin typeface="Kobern" panose="00000500000000000000"/>
                        </a:rPr>
                        <a:t>Not No 52/2003-Cus</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l" rtl="0" fontAlgn="ctr"/>
                      <a:r>
                        <a:rPr lang="en-IN" sz="1400" u="none" strike="noStrike" dirty="0">
                          <a:solidFill>
                            <a:schemeClr val="bg1"/>
                          </a:solidFill>
                          <a:effectLst/>
                          <a:latin typeface="Kobern" panose="00000500000000000000"/>
                        </a:rPr>
                        <a:t>EOU/ STP/ EHTP units</a:t>
                      </a:r>
                      <a:endParaRPr lang="en-IN" sz="1400" b="0" i="0" u="none" strike="noStrike" dirty="0">
                        <a:solidFill>
                          <a:schemeClr val="bg1"/>
                        </a:solidFill>
                        <a:effectLst/>
                        <a:latin typeface="Kobern" panose="00000500000000000000"/>
                      </a:endParaRPr>
                    </a:p>
                  </a:txBody>
                  <a:tcPr marL="90000" marR="90000" marT="46800" marB="4680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57955242"/>
                  </a:ext>
                </a:extLst>
              </a:tr>
            </a:tbl>
          </a:graphicData>
        </a:graphic>
      </p:graphicFrame>
      <p:sp>
        <p:nvSpPr>
          <p:cNvPr id="5" name="TextBox 4">
            <a:extLst>
              <a:ext uri="{FF2B5EF4-FFF2-40B4-BE49-F238E27FC236}">
                <a16:creationId xmlns:a16="http://schemas.microsoft.com/office/drawing/2014/main" xmlns="" id="{530FF5EA-2EA9-454B-8CE9-4EC35CA557EE}"/>
              </a:ext>
            </a:extLst>
          </p:cNvPr>
          <p:cNvSpPr txBox="1"/>
          <p:nvPr/>
        </p:nvSpPr>
        <p:spPr>
          <a:xfrm>
            <a:off x="350750" y="4456726"/>
            <a:ext cx="8810974" cy="338554"/>
          </a:xfrm>
          <a:prstGeom prst="rect">
            <a:avLst/>
          </a:prstGeom>
          <a:noFill/>
        </p:spPr>
        <p:txBody>
          <a:bodyPr wrap="square" rtlCol="0">
            <a:spAutoFit/>
          </a:bodyPr>
          <a:lstStyle/>
          <a:p>
            <a:r>
              <a:rPr lang="en-US" altLang="ko-KR" sz="1600" b="1" cap="all" dirty="0">
                <a:solidFill>
                  <a:srgbClr val="F3723D"/>
                </a:solidFill>
              </a:rPr>
              <a:t>L&amp;S Comment: </a:t>
            </a:r>
            <a:r>
              <a:rPr lang="en-IN" sz="1600" dirty="0">
                <a:solidFill>
                  <a:schemeClr val="bg1"/>
                </a:solidFill>
              </a:rPr>
              <a:t>All FTA exemption Notifications are not covered here (SAFTA etc). </a:t>
            </a:r>
          </a:p>
        </p:txBody>
      </p:sp>
    </p:spTree>
    <p:extLst>
      <p:ext uri="{BB962C8B-B14F-4D97-AF65-F5344CB8AC3E}">
        <p14:creationId xmlns:p14="http://schemas.microsoft.com/office/powerpoint/2010/main" xmlns="" val="774373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lgn="just"/>
            <a:r>
              <a:rPr lang="en-US" altLang="ko-KR" dirty="0"/>
              <a:t>Clause 116 of the Finance Bill, 2021 provides for levy of </a:t>
            </a:r>
            <a:r>
              <a:rPr lang="en-GB" altLang="ko-KR" dirty="0"/>
              <a:t>AIDC</a:t>
            </a:r>
            <a:r>
              <a:rPr lang="en-US" altLang="ko-KR" dirty="0"/>
              <a:t> as an </a:t>
            </a:r>
            <a:r>
              <a:rPr lang="en-IN" dirty="0"/>
              <a:t>additional duty of excise </a:t>
            </a:r>
            <a:r>
              <a:rPr lang="en-US" altLang="ko-KR" dirty="0"/>
              <a:t>to finance agriculture infrastructure and other development expenditure i</a:t>
            </a:r>
            <a:r>
              <a:rPr lang="en-IN" altLang="ko-KR" dirty="0"/>
              <a:t>n India.</a:t>
            </a:r>
          </a:p>
          <a:p>
            <a:pPr algn="just"/>
            <a:r>
              <a:rPr lang="en-GB" altLang="ko-KR" dirty="0"/>
              <a:t>To be levied at the rate as specified in Seventh Schedule to Finance Bill.</a:t>
            </a:r>
          </a:p>
          <a:p>
            <a:pPr algn="just"/>
            <a:r>
              <a:rPr lang="en-GB" altLang="ko-KR" dirty="0"/>
              <a:t>AIDC is an additional levy, which is separate and distinct from any other levy chargeable under the Central Excise Act. </a:t>
            </a:r>
          </a:p>
          <a:p>
            <a:pPr algn="just"/>
            <a:r>
              <a:rPr lang="en-US" altLang="ko-KR" dirty="0"/>
              <a:t>Simultaneously, Basic Excise Duty and Special Additional Excise Duty on Petrol and High-speed diesel is being calibrated to maintain same level of absolute duties</a:t>
            </a:r>
            <a:endParaRPr lang="en-GB" altLang="ko-KR" dirty="0"/>
          </a:p>
          <a:p>
            <a:pPr marL="0" indent="0" algn="just">
              <a:buNone/>
            </a:pPr>
            <a:endParaRPr lang="en-GB" altLang="ko-KR" dirty="0"/>
          </a:p>
          <a:p>
            <a:pPr marL="0" indent="0" algn="just">
              <a:buNone/>
            </a:pPr>
            <a:endParaRPr lang="en-GB" altLang="ko-KR" dirty="0"/>
          </a:p>
          <a:p>
            <a:pPr algn="just"/>
            <a:endParaRPr lang="en-GB" altLang="ko-KR" dirty="0"/>
          </a:p>
          <a:p>
            <a:endParaRPr lang="en-US" dirty="0"/>
          </a:p>
          <a:p>
            <a:r>
              <a:rPr lang="en-US" dirty="0"/>
              <a:t>LKS Comments: Fortunately no AIDC on imported petrol or high speed diesel</a:t>
            </a:r>
          </a:p>
          <a:p>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GB" altLang="ko-KR" sz="2000" b="1" dirty="0"/>
              <a:t>AIDC on Excisable Goods (Specified in Seventh Schedule to Finance Bill)</a:t>
            </a:r>
          </a:p>
          <a:p>
            <a:endParaRPr lang="en-US" sz="2000" dirty="0"/>
          </a:p>
        </p:txBody>
      </p:sp>
      <p:graphicFrame>
        <p:nvGraphicFramePr>
          <p:cNvPr id="4" name="Table 3">
            <a:extLst>
              <a:ext uri="{FF2B5EF4-FFF2-40B4-BE49-F238E27FC236}">
                <a16:creationId xmlns:a16="http://schemas.microsoft.com/office/drawing/2014/main" xmlns="" id="{32F0D7F5-C3BF-413D-92F5-622FF81E55CA}"/>
              </a:ext>
            </a:extLst>
          </p:cNvPr>
          <p:cNvGraphicFramePr>
            <a:graphicFrameLocks noGrp="1"/>
          </p:cNvGraphicFramePr>
          <p:nvPr>
            <p:extLst>
              <p:ext uri="{D42A27DB-BD31-4B8C-83A1-F6EECF244321}">
                <p14:modId xmlns:p14="http://schemas.microsoft.com/office/powerpoint/2010/main" xmlns="" val="3941847381"/>
              </p:ext>
            </p:extLst>
          </p:nvPr>
        </p:nvGraphicFramePr>
        <p:xfrm>
          <a:off x="749465" y="3111448"/>
          <a:ext cx="7574768" cy="1082288"/>
        </p:xfrm>
        <a:graphic>
          <a:graphicData uri="http://schemas.openxmlformats.org/drawingml/2006/table">
            <a:tbl>
              <a:tblPr firstRow="1" bandRow="1">
                <a:tableStyleId>{5C22544A-7EE6-4342-B048-85BDC9FD1C3A}</a:tableStyleId>
              </a:tblPr>
              <a:tblGrid>
                <a:gridCol w="798199">
                  <a:extLst>
                    <a:ext uri="{9D8B030D-6E8A-4147-A177-3AD203B41FA5}">
                      <a16:colId xmlns:a16="http://schemas.microsoft.com/office/drawing/2014/main" xmlns="" val="524103581"/>
                    </a:ext>
                  </a:extLst>
                </a:gridCol>
                <a:gridCol w="4081691">
                  <a:extLst>
                    <a:ext uri="{9D8B030D-6E8A-4147-A177-3AD203B41FA5}">
                      <a16:colId xmlns:a16="http://schemas.microsoft.com/office/drawing/2014/main" xmlns="" val="2273096526"/>
                    </a:ext>
                  </a:extLst>
                </a:gridCol>
                <a:gridCol w="2694878">
                  <a:extLst>
                    <a:ext uri="{9D8B030D-6E8A-4147-A177-3AD203B41FA5}">
                      <a16:colId xmlns:a16="http://schemas.microsoft.com/office/drawing/2014/main" xmlns="" val="4247677016"/>
                    </a:ext>
                  </a:extLst>
                </a:gridCol>
              </a:tblGrid>
              <a:tr h="432048">
                <a:tc>
                  <a:txBody>
                    <a:bodyPr/>
                    <a:lstStyle/>
                    <a:p>
                      <a:pPr algn="ctr" latinLnBrk="0" hangingPunct="0"/>
                      <a:r>
                        <a:rPr lang="en-IN" sz="1100" cap="all" baseline="0" dirty="0">
                          <a:solidFill>
                            <a:srgbClr val="F3723D"/>
                          </a:solidFill>
                          <a:latin typeface="Kobern"/>
                        </a:rPr>
                        <a:t>S. No.</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100" cap="all" baseline="0" dirty="0">
                          <a:solidFill>
                            <a:srgbClr val="F3723D"/>
                          </a:solidFill>
                          <a:latin typeface="Kobern"/>
                        </a:rPr>
                        <a:t>Description of goods </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100" cap="all" baseline="0" dirty="0">
                          <a:solidFill>
                            <a:srgbClr val="F3723D"/>
                          </a:solidFill>
                          <a:latin typeface="Kobern"/>
                        </a:rPr>
                        <a:t>AIDC</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548118513"/>
                  </a:ext>
                </a:extLst>
              </a:tr>
              <a:tr h="325120">
                <a:tc>
                  <a:txBody>
                    <a:bodyPr/>
                    <a:lstStyle/>
                    <a:p>
                      <a:pPr latinLnBrk="0" hangingPunct="0"/>
                      <a:r>
                        <a:rPr lang="en-IN" sz="1300" dirty="0">
                          <a:solidFill>
                            <a:schemeClr val="bg1"/>
                          </a:solidFill>
                          <a:latin typeface="Kobern"/>
                        </a:rPr>
                        <a:t>1.</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US" sz="1300" dirty="0">
                          <a:solidFill>
                            <a:schemeClr val="bg1"/>
                          </a:solidFill>
                          <a:latin typeface="Kobern"/>
                        </a:rPr>
                        <a:t>Motor spirit commonly known as petrol</a:t>
                      </a:r>
                      <a:endParaRPr lang="en-IN" sz="13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300" dirty="0">
                          <a:solidFill>
                            <a:schemeClr val="bg1"/>
                          </a:solidFill>
                          <a:latin typeface="Kobern"/>
                        </a:rPr>
                        <a:t>Rs. 2.50 per litre </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603539383"/>
                  </a:ext>
                </a:extLst>
              </a:tr>
              <a:tr h="325120">
                <a:tc>
                  <a:txBody>
                    <a:bodyPr/>
                    <a:lstStyle/>
                    <a:p>
                      <a:pPr latinLnBrk="0" hangingPunct="0"/>
                      <a:r>
                        <a:rPr lang="en-IN" sz="1300" dirty="0">
                          <a:solidFill>
                            <a:schemeClr val="bg1"/>
                          </a:solidFill>
                          <a:latin typeface="Kobern"/>
                        </a:rPr>
                        <a:t>2.</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GB" sz="1300" dirty="0">
                          <a:solidFill>
                            <a:schemeClr val="bg1"/>
                          </a:solidFill>
                          <a:latin typeface="Kobern"/>
                        </a:rPr>
                        <a:t>High speed diesel</a:t>
                      </a:r>
                      <a:endParaRPr lang="en-IN" sz="13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GB" sz="1300" dirty="0">
                          <a:solidFill>
                            <a:schemeClr val="bg1"/>
                          </a:solidFill>
                          <a:latin typeface="Kobern"/>
                        </a:rPr>
                        <a:t>Rs. 4.00 per litre</a:t>
                      </a:r>
                      <a:endParaRPr lang="en-IN" sz="13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47966521"/>
                  </a:ext>
                </a:extLst>
              </a:tr>
            </a:tbl>
          </a:graphicData>
        </a:graphic>
      </p:graphicFrame>
    </p:spTree>
    <p:extLst>
      <p:ext uri="{BB962C8B-B14F-4D97-AF65-F5344CB8AC3E}">
        <p14:creationId xmlns:p14="http://schemas.microsoft.com/office/powerpoint/2010/main" xmlns="" val="1285908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lvl="0" algn="just"/>
            <a:r>
              <a:rPr lang="en-US" altLang="ko-KR" dirty="0"/>
              <a:t>Section 28BB to provide time limit to complete the enquiry for issuance of SCN Section 28 (1) or 28 (4)</a:t>
            </a:r>
          </a:p>
          <a:p>
            <a:pPr lvl="0" algn="just"/>
            <a:r>
              <a:rPr lang="en-US" altLang="ko-KR" b="1" dirty="0"/>
              <a:t>Investigation to be completed </a:t>
            </a:r>
            <a:r>
              <a:rPr lang="en-US" altLang="ko-KR" b="1" i="1" dirty="0"/>
              <a:t>within 2 years from the date of initiation viz., audit query, search, seizure or summons etc.</a:t>
            </a:r>
            <a:endParaRPr lang="en-IN" altLang="ko-KR" dirty="0"/>
          </a:p>
          <a:p>
            <a:pPr lvl="0" algn="just"/>
            <a:r>
              <a:rPr lang="en-US" altLang="ko-KR" dirty="0"/>
              <a:t>Timeline can be extended on sufficient cause and for reasons by the Principal Commissioner of Customs / Commissioner of Customs for one more year.</a:t>
            </a:r>
            <a:endParaRPr lang="en-IN" altLang="ko-KR" dirty="0"/>
          </a:p>
          <a:p>
            <a:pPr lvl="0" algn="just"/>
            <a:r>
              <a:rPr lang="en-US" altLang="ko-KR" dirty="0"/>
              <a:t>If stay is granted on the enquiry, stay period is excluded for issuing SCN</a:t>
            </a:r>
          </a:p>
          <a:p>
            <a:pPr lvl="0" algn="just"/>
            <a:r>
              <a:rPr lang="en-US" altLang="ko-KR" dirty="0"/>
              <a:t>If information is sought from overseas authority through legal process, time taken to receive the information is excluded </a:t>
            </a:r>
            <a:r>
              <a:rPr lang="en-US" altLang="ko-KR" b="1" i="1" dirty="0"/>
              <a:t>[Section 28BB (2)]</a:t>
            </a:r>
          </a:p>
          <a:p>
            <a:pPr lvl="0" algn="just"/>
            <a:r>
              <a:rPr lang="en-US" altLang="ko-KR" dirty="0"/>
              <a:t>Section not to apply to inquiry/ investigation initiated prior to Finance Bill, 2021</a:t>
            </a:r>
            <a:endParaRPr lang="en-IN" altLang="ko-KR" b="1" i="1" dirty="0"/>
          </a:p>
          <a:p>
            <a:r>
              <a:rPr lang="en-US" altLang="ko-KR" b="1" cap="all" dirty="0">
                <a:solidFill>
                  <a:srgbClr val="F3723D"/>
                </a:solidFill>
              </a:rPr>
              <a:t>L&amp;S Comment: This provision </a:t>
            </a:r>
            <a:r>
              <a:rPr lang="en-US" altLang="ko-KR" i="1" dirty="0"/>
              <a:t>does not cover investigation or inquiry under Section 28AAA or Section 124 or Section 110 or Section 110A. Relief only limited to SCN under Section 28 (1) or Section 28 (4). Trade facilitation measure to remove uncertainty.</a:t>
            </a:r>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altLang="ko-KR" sz="2000" b="1" dirty="0"/>
              <a:t>Proposed Section 28BB of the Customs Act, 1962 </a:t>
            </a:r>
            <a:endParaRPr lang="en-IN" altLang="ko-KR" sz="2000" dirty="0"/>
          </a:p>
          <a:p>
            <a:endParaRPr lang="en-US" dirty="0"/>
          </a:p>
        </p:txBody>
      </p:sp>
    </p:spTree>
    <p:extLst>
      <p:ext uri="{BB962C8B-B14F-4D97-AF65-F5344CB8AC3E}">
        <p14:creationId xmlns:p14="http://schemas.microsoft.com/office/powerpoint/2010/main" xmlns="" val="1811541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altLang="ko-KR" sz="2000" b="1" dirty="0"/>
              <a:t>Time limit for various proceedings</a:t>
            </a:r>
            <a:endParaRPr lang="en-IN" altLang="ko-KR" sz="2000" dirty="0"/>
          </a:p>
          <a:p>
            <a:endParaRPr lang="en-US" dirty="0"/>
          </a:p>
        </p:txBody>
      </p:sp>
      <p:graphicFrame>
        <p:nvGraphicFramePr>
          <p:cNvPr id="4" name="Table 3">
            <a:extLst>
              <a:ext uri="{FF2B5EF4-FFF2-40B4-BE49-F238E27FC236}">
                <a16:creationId xmlns:a16="http://schemas.microsoft.com/office/drawing/2014/main" xmlns="" id="{7D73AFA0-6972-4235-99E7-E7588487543D}"/>
              </a:ext>
            </a:extLst>
          </p:cNvPr>
          <p:cNvGraphicFramePr>
            <a:graphicFrameLocks noGrp="1"/>
          </p:cNvGraphicFramePr>
          <p:nvPr>
            <p:extLst>
              <p:ext uri="{D42A27DB-BD31-4B8C-83A1-F6EECF244321}">
                <p14:modId xmlns:p14="http://schemas.microsoft.com/office/powerpoint/2010/main" xmlns="" val="2830148889"/>
              </p:ext>
            </p:extLst>
          </p:nvPr>
        </p:nvGraphicFramePr>
        <p:xfrm>
          <a:off x="395536" y="1059582"/>
          <a:ext cx="7574768" cy="2867574"/>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xmlns="" val="524103581"/>
                    </a:ext>
                  </a:extLst>
                </a:gridCol>
                <a:gridCol w="4303826">
                  <a:extLst>
                    <a:ext uri="{9D8B030D-6E8A-4147-A177-3AD203B41FA5}">
                      <a16:colId xmlns:a16="http://schemas.microsoft.com/office/drawing/2014/main" xmlns="" val="2273096526"/>
                    </a:ext>
                  </a:extLst>
                </a:gridCol>
                <a:gridCol w="2694878">
                  <a:extLst>
                    <a:ext uri="{9D8B030D-6E8A-4147-A177-3AD203B41FA5}">
                      <a16:colId xmlns:a16="http://schemas.microsoft.com/office/drawing/2014/main" xmlns="" val="4247677016"/>
                    </a:ext>
                  </a:extLst>
                </a:gridCol>
              </a:tblGrid>
              <a:tr h="682364">
                <a:tc>
                  <a:txBody>
                    <a:bodyPr/>
                    <a:lstStyle/>
                    <a:p>
                      <a:pPr algn="ctr" latinLnBrk="0" hangingPunct="0"/>
                      <a:r>
                        <a:rPr lang="en-IN" sz="1400" cap="all" baseline="0" dirty="0">
                          <a:solidFill>
                            <a:srgbClr val="F3723D"/>
                          </a:solidFill>
                          <a:latin typeface="Kobern"/>
                        </a:rPr>
                        <a:t>S. No.</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cap="all" baseline="0" dirty="0">
                          <a:solidFill>
                            <a:srgbClr val="F3723D"/>
                          </a:solidFill>
                          <a:latin typeface="Kobern"/>
                        </a:rPr>
                        <a:t>Particulars</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cap="all" baseline="0" dirty="0">
                          <a:solidFill>
                            <a:srgbClr val="F3723D"/>
                          </a:solidFill>
                          <a:latin typeface="Kobern"/>
                        </a:rPr>
                        <a:t>Time limit</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548118513"/>
                  </a:ext>
                </a:extLst>
              </a:tr>
              <a:tr h="513485">
                <a:tc>
                  <a:txBody>
                    <a:bodyPr/>
                    <a:lstStyle/>
                    <a:p>
                      <a:pPr latinLnBrk="0" hangingPunct="0"/>
                      <a:r>
                        <a:rPr lang="en-IN" sz="1600" dirty="0">
                          <a:solidFill>
                            <a:schemeClr val="bg1"/>
                          </a:solidFill>
                          <a:latin typeface="Kobern"/>
                        </a:rPr>
                        <a:t>1.</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US" sz="1600" dirty="0">
                          <a:solidFill>
                            <a:schemeClr val="bg1"/>
                          </a:solidFill>
                          <a:latin typeface="Kobern"/>
                        </a:rPr>
                        <a:t>Completion of Search, Seizure, Inquiry and Investigation</a:t>
                      </a:r>
                      <a:endParaRPr lang="en-IN" sz="16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600" dirty="0">
                          <a:solidFill>
                            <a:schemeClr val="bg1"/>
                          </a:solidFill>
                          <a:latin typeface="Kobern"/>
                        </a:rPr>
                        <a:t>2 years + 1 year*</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603539383"/>
                  </a:ext>
                </a:extLst>
              </a:tr>
              <a:tr h="513485">
                <a:tc>
                  <a:txBody>
                    <a:bodyPr/>
                    <a:lstStyle/>
                    <a:p>
                      <a:pPr latinLnBrk="0" hangingPunct="0"/>
                      <a:r>
                        <a:rPr lang="en-IN" sz="1600" dirty="0">
                          <a:solidFill>
                            <a:schemeClr val="bg1"/>
                          </a:solidFill>
                          <a:latin typeface="Kobern"/>
                        </a:rPr>
                        <a:t>2.</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GB" sz="1600" dirty="0">
                          <a:solidFill>
                            <a:schemeClr val="bg1"/>
                          </a:solidFill>
                          <a:latin typeface="Kobern"/>
                        </a:rPr>
                        <a:t>Issuance of SCN </a:t>
                      </a:r>
                      <a:endParaRPr lang="en-IN" sz="16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GB" sz="1600" dirty="0">
                          <a:solidFill>
                            <a:schemeClr val="bg1"/>
                          </a:solidFill>
                          <a:latin typeface="Kobern"/>
                        </a:rPr>
                        <a:t>2 years / 5 years</a:t>
                      </a:r>
                      <a:endParaRPr lang="en-IN" sz="16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47966521"/>
                  </a:ext>
                </a:extLst>
              </a:tr>
              <a:tr h="513485">
                <a:tc>
                  <a:txBody>
                    <a:bodyPr/>
                    <a:lstStyle/>
                    <a:p>
                      <a:pPr latinLnBrk="0" hangingPunct="0"/>
                      <a:r>
                        <a:rPr lang="en-IN" sz="1600" dirty="0">
                          <a:solidFill>
                            <a:schemeClr val="bg1"/>
                          </a:solidFill>
                          <a:latin typeface="Kobern"/>
                        </a:rPr>
                        <a:t>3.</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600" dirty="0">
                          <a:solidFill>
                            <a:schemeClr val="bg1"/>
                          </a:solidFill>
                          <a:latin typeface="Kobern"/>
                        </a:rPr>
                        <a:t>Adjudication </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600" dirty="0">
                          <a:solidFill>
                            <a:schemeClr val="bg1"/>
                          </a:solidFill>
                          <a:latin typeface="Kobern"/>
                        </a:rPr>
                        <a:t>6 months + 6 months* </a:t>
                      </a:r>
                    </a:p>
                    <a:p>
                      <a:pPr latinLnBrk="0" hangingPunct="0"/>
                      <a:r>
                        <a:rPr lang="en-IN" sz="1600" dirty="0">
                          <a:solidFill>
                            <a:schemeClr val="bg1"/>
                          </a:solidFill>
                          <a:latin typeface="Kobern"/>
                        </a:rPr>
                        <a:t>1 year + 1 year*</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000210870"/>
                  </a:ext>
                </a:extLst>
              </a:tr>
              <a:tr h="513485">
                <a:tc>
                  <a:txBody>
                    <a:bodyPr/>
                    <a:lstStyle/>
                    <a:p>
                      <a:pPr latinLnBrk="0" hangingPunct="0"/>
                      <a:r>
                        <a:rPr lang="en-US" sz="1600" dirty="0">
                          <a:solidFill>
                            <a:schemeClr val="bg1"/>
                          </a:solidFill>
                          <a:latin typeface="Kobern"/>
                        </a:rPr>
                        <a:t>4</a:t>
                      </a:r>
                      <a:r>
                        <a:rPr lang="en-IN" sz="1600" dirty="0">
                          <a:solidFill>
                            <a:schemeClr val="bg1"/>
                          </a:solidFill>
                          <a:latin typeface="Kobern"/>
                        </a:rPr>
                        <a:t>.</a:t>
                      </a:r>
                      <a:endParaRPr lang="en-US" sz="16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US" sz="1600" dirty="0">
                          <a:solidFill>
                            <a:schemeClr val="bg1"/>
                          </a:solidFill>
                          <a:latin typeface="Kobern"/>
                        </a:rPr>
                        <a:t>Redemption of confiscated goods</a:t>
                      </a:r>
                      <a:endParaRPr lang="en-IN" sz="1600" dirty="0">
                        <a:solidFill>
                          <a:schemeClr val="bg1"/>
                        </a:solidFill>
                        <a:latin typeface="Kobern"/>
                      </a:endParaRP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latinLnBrk="0" hangingPunct="0"/>
                      <a:r>
                        <a:rPr lang="en-IN" sz="1600" dirty="0">
                          <a:solidFill>
                            <a:schemeClr val="bg1"/>
                          </a:solidFill>
                          <a:latin typeface="Kobern"/>
                        </a:rPr>
                        <a:t>120 days</a:t>
                      </a:r>
                    </a:p>
                  </a:txBody>
                  <a:tcPr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625222348"/>
                  </a:ext>
                </a:extLst>
              </a:tr>
            </a:tbl>
          </a:graphicData>
        </a:graphic>
      </p:graphicFrame>
      <p:sp>
        <p:nvSpPr>
          <p:cNvPr id="5" name="TextBox 4">
            <a:extLst>
              <a:ext uri="{FF2B5EF4-FFF2-40B4-BE49-F238E27FC236}">
                <a16:creationId xmlns:a16="http://schemas.microsoft.com/office/drawing/2014/main" xmlns="" id="{90F6DB20-0D1A-4063-9DCD-9D5B35FFFFDC}"/>
              </a:ext>
            </a:extLst>
          </p:cNvPr>
          <p:cNvSpPr txBox="1"/>
          <p:nvPr/>
        </p:nvSpPr>
        <p:spPr>
          <a:xfrm>
            <a:off x="361514" y="4115326"/>
            <a:ext cx="957698" cy="276999"/>
          </a:xfrm>
          <a:prstGeom prst="rect">
            <a:avLst/>
          </a:prstGeom>
          <a:noFill/>
        </p:spPr>
        <p:txBody>
          <a:bodyPr wrap="none" rtlCol="0">
            <a:spAutoFit/>
          </a:bodyPr>
          <a:lstStyle/>
          <a:p>
            <a:r>
              <a:rPr lang="en-IN" sz="1200" dirty="0">
                <a:solidFill>
                  <a:schemeClr val="bg1"/>
                </a:solidFill>
              </a:rPr>
              <a:t>*Extendable</a:t>
            </a:r>
          </a:p>
        </p:txBody>
      </p:sp>
    </p:spTree>
    <p:extLst>
      <p:ext uri="{BB962C8B-B14F-4D97-AF65-F5344CB8AC3E}">
        <p14:creationId xmlns:p14="http://schemas.microsoft.com/office/powerpoint/2010/main" xmlns="" val="3972548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2A27CFE-D641-CB4D-8D07-3602AFE8F807}"/>
              </a:ext>
            </a:extLst>
          </p:cNvPr>
          <p:cNvSpPr>
            <a:spLocks noGrp="1"/>
          </p:cNvSpPr>
          <p:nvPr>
            <p:ph type="body" sz="quarter" idx="11"/>
          </p:nvPr>
        </p:nvSpPr>
        <p:spPr/>
        <p:txBody>
          <a:bodyPr/>
          <a:lstStyle/>
          <a:p>
            <a:pPr lvl="0" algn="just"/>
            <a:r>
              <a:rPr lang="en-US" altLang="ko-KR" dirty="0"/>
              <a:t>Section 25 (4A) provides for time limit for any conditional notification. </a:t>
            </a:r>
          </a:p>
          <a:p>
            <a:pPr lvl="0" algn="just"/>
            <a:r>
              <a:rPr lang="en-US" altLang="ko-KR" dirty="0"/>
              <a:t>Such exemption, shall, unless otherwise specified or varied or rescinded, be valid up to 31st March falling immediately after two years from the date of such grant or variation. </a:t>
            </a:r>
          </a:p>
          <a:p>
            <a:pPr lvl="0" algn="just"/>
            <a:r>
              <a:rPr lang="en-US" altLang="ko-KR" dirty="0"/>
              <a:t>Thus, exemption notification dated 01.03.2021 will automatically expire on 31.03.2023.</a:t>
            </a:r>
          </a:p>
          <a:p>
            <a:pPr lvl="0" algn="just"/>
            <a:r>
              <a:rPr lang="en-US" altLang="ko-KR" dirty="0"/>
              <a:t>Also, importantly, as per proviso to Section 25 (4A), for exemptions in force on date of assent of Finance Bill, 2021, the period of 2 years in terms of Section 25 (4A) shall be reckoned from 01.02.2021.</a:t>
            </a:r>
          </a:p>
          <a:p>
            <a:pPr lvl="0" algn="just"/>
            <a:r>
              <a:rPr lang="en-US" altLang="ko-KR" b="1" cap="all" dirty="0">
                <a:solidFill>
                  <a:srgbClr val="F3723D"/>
                </a:solidFill>
              </a:rPr>
              <a:t>L&amp;S Comment: </a:t>
            </a:r>
            <a:r>
              <a:rPr lang="en-US" altLang="ko-KR" dirty="0"/>
              <a:t>EOU, Export Incentive schemes, FTA exemptions whether covered by the amendment?</a:t>
            </a:r>
          </a:p>
          <a:p>
            <a:endParaRPr lang="en-US" dirty="0"/>
          </a:p>
        </p:txBody>
      </p:sp>
      <p:sp>
        <p:nvSpPr>
          <p:cNvPr id="3" name="Text Placeholder 2">
            <a:extLst>
              <a:ext uri="{FF2B5EF4-FFF2-40B4-BE49-F238E27FC236}">
                <a16:creationId xmlns:a16="http://schemas.microsoft.com/office/drawing/2014/main" xmlns="" id="{81E79A7B-33E9-FC43-900E-3577E1CECB70}"/>
              </a:ext>
            </a:extLst>
          </p:cNvPr>
          <p:cNvSpPr>
            <a:spLocks noGrp="1"/>
          </p:cNvSpPr>
          <p:nvPr>
            <p:ph type="body" sz="quarter" idx="13"/>
          </p:nvPr>
        </p:nvSpPr>
        <p:spPr/>
        <p:txBody>
          <a:bodyPr/>
          <a:lstStyle/>
          <a:p>
            <a:r>
              <a:rPr lang="en-US" altLang="ko-KR" sz="2000" b="1" dirty="0"/>
              <a:t>Proposed Amendment in Section 25 of the Customs Act, 1962.</a:t>
            </a:r>
            <a:endParaRPr lang="en-IN" altLang="ko-KR" sz="2000" dirty="0"/>
          </a:p>
          <a:p>
            <a:endParaRPr lang="en-US" dirty="0"/>
          </a:p>
        </p:txBody>
      </p:sp>
    </p:spTree>
    <p:extLst>
      <p:ext uri="{BB962C8B-B14F-4D97-AF65-F5344CB8AC3E}">
        <p14:creationId xmlns:p14="http://schemas.microsoft.com/office/powerpoint/2010/main" xmlns="" val="2722749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2A27CFE-D641-CB4D-8D07-3602AFE8F807}"/>
              </a:ext>
            </a:extLst>
          </p:cNvPr>
          <p:cNvSpPr>
            <a:spLocks noGrp="1"/>
          </p:cNvSpPr>
          <p:nvPr>
            <p:ph type="body" sz="quarter" idx="11"/>
          </p:nvPr>
        </p:nvSpPr>
        <p:spPr/>
        <p:txBody>
          <a:bodyPr/>
          <a:lstStyle/>
          <a:p>
            <a:pPr lvl="0" algn="just"/>
            <a:r>
              <a:rPr lang="en-US" altLang="ko-KR" sz="1600" b="1" u="sng" cap="all" dirty="0">
                <a:solidFill>
                  <a:srgbClr val="F3723D"/>
                </a:solidFill>
              </a:rPr>
              <a:t>Question</a:t>
            </a:r>
            <a:r>
              <a:rPr lang="en-US" altLang="ko-KR" sz="1600" b="1" cap="all" dirty="0">
                <a:solidFill>
                  <a:srgbClr val="F3723D"/>
                </a:solidFill>
              </a:rPr>
              <a:t>:</a:t>
            </a:r>
            <a:r>
              <a:rPr lang="en-US" altLang="ko-KR" sz="1600" dirty="0"/>
              <a:t> </a:t>
            </a:r>
            <a:r>
              <a:rPr lang="en-US" altLang="ko-KR" dirty="0"/>
              <a:t>Can the notification be rescinded or withdrawn prior to 2 years or not?</a:t>
            </a:r>
          </a:p>
          <a:p>
            <a:pPr lvl="0" algn="just"/>
            <a:endParaRPr lang="en-US" altLang="ko-KR" dirty="0"/>
          </a:p>
          <a:p>
            <a:pPr lvl="0" algn="just"/>
            <a:r>
              <a:rPr lang="en-US" altLang="ko-KR" dirty="0"/>
              <a:t>Dealt with by the Hon’ble Supreme Court in </a:t>
            </a:r>
            <a:r>
              <a:rPr lang="en-US" altLang="ko-KR" b="1" i="1" dirty="0" err="1"/>
              <a:t>Kasinka</a:t>
            </a:r>
            <a:r>
              <a:rPr lang="en-US" altLang="ko-KR" b="1" i="1" dirty="0"/>
              <a:t> Trading v. Union of India, 1994 (74) E.L.T. 782 (S.C.)</a:t>
            </a:r>
            <a:endParaRPr lang="en-IN" altLang="ko-KR" b="1" i="1" dirty="0"/>
          </a:p>
          <a:p>
            <a:endParaRPr lang="en-US" dirty="0"/>
          </a:p>
        </p:txBody>
      </p:sp>
      <p:sp>
        <p:nvSpPr>
          <p:cNvPr id="3" name="Text Placeholder 2">
            <a:extLst>
              <a:ext uri="{FF2B5EF4-FFF2-40B4-BE49-F238E27FC236}">
                <a16:creationId xmlns:a16="http://schemas.microsoft.com/office/drawing/2014/main" xmlns="" id="{81E79A7B-33E9-FC43-900E-3577E1CECB70}"/>
              </a:ext>
            </a:extLst>
          </p:cNvPr>
          <p:cNvSpPr>
            <a:spLocks noGrp="1"/>
          </p:cNvSpPr>
          <p:nvPr>
            <p:ph type="body" sz="quarter" idx="13"/>
          </p:nvPr>
        </p:nvSpPr>
        <p:spPr/>
        <p:txBody>
          <a:bodyPr/>
          <a:lstStyle/>
          <a:p>
            <a:r>
              <a:rPr lang="en-US" altLang="ko-KR" sz="2000" b="1" dirty="0"/>
              <a:t>Proposed Amendment in Section 25 of the Customs Act, 1962.</a:t>
            </a:r>
            <a:endParaRPr lang="en-IN" altLang="ko-KR" sz="2000" dirty="0"/>
          </a:p>
          <a:p>
            <a:endParaRPr lang="en-US" dirty="0"/>
          </a:p>
        </p:txBody>
      </p:sp>
    </p:spTree>
    <p:extLst>
      <p:ext uri="{BB962C8B-B14F-4D97-AF65-F5344CB8AC3E}">
        <p14:creationId xmlns:p14="http://schemas.microsoft.com/office/powerpoint/2010/main" xmlns="" val="310975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BE3DA6A4-BB35-4F1A-8314-2E8A098E29EA}"/>
              </a:ext>
            </a:extLst>
          </p:cNvPr>
          <p:cNvSpPr>
            <a:spLocks noGrp="1"/>
          </p:cNvSpPr>
          <p:nvPr>
            <p:ph type="body" sz="quarter" idx="11"/>
          </p:nvPr>
        </p:nvSpPr>
        <p:spPr/>
        <p:txBody>
          <a:bodyPr/>
          <a:lstStyle/>
          <a:p>
            <a:pPr algn="just"/>
            <a:r>
              <a:rPr lang="en-US" altLang="ko-KR" sz="1500" dirty="0"/>
              <a:t>Section 2(7B) to be inserted to provide for the definition of Common Customs Electronic Portal (“</a:t>
            </a:r>
            <a:r>
              <a:rPr lang="en-US" altLang="ko-KR" sz="1500" b="1" dirty="0"/>
              <a:t>CCE Portal</a:t>
            </a:r>
            <a:r>
              <a:rPr lang="en-US" altLang="ko-KR" sz="1500" dirty="0"/>
              <a:t>”).</a:t>
            </a:r>
          </a:p>
          <a:p>
            <a:pPr lvl="1" algn="just"/>
            <a:r>
              <a:rPr lang="en-US" altLang="ko-KR" sz="1500" i="1" dirty="0"/>
              <a:t>“Common portal means  the Common Customs Electronic Portal referred to in Section 154C”. </a:t>
            </a:r>
            <a:endParaRPr lang="en-US" altLang="ko-KR" sz="1500" dirty="0"/>
          </a:p>
          <a:p>
            <a:pPr algn="just"/>
            <a:r>
              <a:rPr lang="en-US" altLang="ko-KR" sz="1500" dirty="0"/>
              <a:t>The CBIC will notify the CCE Portal vide Section 154C. </a:t>
            </a:r>
          </a:p>
          <a:p>
            <a:pPr algn="just"/>
            <a:r>
              <a:rPr lang="en-US" altLang="ko-KR" sz="1500" dirty="0"/>
              <a:t>Usage - facilitating registration, filing of bills of entry, shipping bills, other document or form as prescribed or for </a:t>
            </a:r>
            <a:r>
              <a:rPr lang="en-IN" altLang="ko-KR" sz="1500" dirty="0"/>
              <a:t>payment of duty and for carrying out such other functions and for such purposes as may be specified by the CBIC</a:t>
            </a:r>
          </a:p>
          <a:p>
            <a:pPr algn="just"/>
            <a:r>
              <a:rPr lang="en-US" altLang="ko-KR" sz="1500" dirty="0"/>
              <a:t>In terms of third proviso to Section 149 certain amendments as may be specified by CBIC may be done by the importer/exporter on CCE Portal.</a:t>
            </a:r>
          </a:p>
          <a:p>
            <a:pPr algn="just"/>
            <a:r>
              <a:rPr lang="en-US" altLang="ko-KR" sz="1500" dirty="0"/>
              <a:t>Amendment in Section 153 to enable service of </a:t>
            </a:r>
            <a:r>
              <a:rPr lang="en-IN" altLang="ko-KR" sz="1500" dirty="0"/>
              <a:t>order, summons, notice, etc. on the CCE Portal.</a:t>
            </a:r>
          </a:p>
          <a:p>
            <a:pPr algn="just"/>
            <a:r>
              <a:rPr lang="en-US" altLang="ko-KR" sz="1500" b="1" cap="all" dirty="0">
                <a:solidFill>
                  <a:srgbClr val="F3723D"/>
                </a:solidFill>
              </a:rPr>
              <a:t>L&amp;S Comment: </a:t>
            </a:r>
            <a:r>
              <a:rPr lang="en-US" altLang="ko-KR" sz="1500" i="1" dirty="0"/>
              <a:t>The portal seems to be similar to the GSTN portal and will aid exporters/ importers in carrying out compliances electronically. Trade facilitation measure to ease the doing of business in India. Further, whether this would be applicable to other stakeholders like customs broker, custodian, </a:t>
            </a:r>
            <a:r>
              <a:rPr lang="en-US" altLang="ko-KR" sz="1500" i="1" dirty="0" err="1"/>
              <a:t>etc</a:t>
            </a:r>
            <a:r>
              <a:rPr lang="en-US" altLang="ko-KR" sz="1500" i="1" dirty="0"/>
              <a:t>?</a:t>
            </a:r>
          </a:p>
        </p:txBody>
      </p:sp>
      <p:sp>
        <p:nvSpPr>
          <p:cNvPr id="3" name="Text Placeholder 2">
            <a:extLst>
              <a:ext uri="{FF2B5EF4-FFF2-40B4-BE49-F238E27FC236}">
                <a16:creationId xmlns:a16="http://schemas.microsoft.com/office/drawing/2014/main" xmlns="" id="{F0F6C4DC-1A63-4212-9420-B56729895136}"/>
              </a:ext>
            </a:extLst>
          </p:cNvPr>
          <p:cNvSpPr>
            <a:spLocks noGrp="1"/>
          </p:cNvSpPr>
          <p:nvPr>
            <p:ph type="body" sz="quarter" idx="13"/>
          </p:nvPr>
        </p:nvSpPr>
        <p:spPr/>
        <p:txBody>
          <a:bodyPr/>
          <a:lstStyle/>
          <a:p>
            <a:r>
              <a:rPr lang="en-US" altLang="ko-KR" sz="2000" b="1" dirty="0"/>
              <a:t>Common Customs Electronic Portal</a:t>
            </a:r>
            <a:endParaRPr lang="en-US" sz="2000" dirty="0"/>
          </a:p>
          <a:p>
            <a:endParaRPr lang="en-IN" sz="2000" dirty="0"/>
          </a:p>
        </p:txBody>
      </p:sp>
    </p:spTree>
    <p:extLst>
      <p:ext uri="{BB962C8B-B14F-4D97-AF65-F5344CB8AC3E}">
        <p14:creationId xmlns:p14="http://schemas.microsoft.com/office/powerpoint/2010/main" xmlns="" val="3082580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2A27CFE-D641-CB4D-8D07-3602AFE8F807}"/>
              </a:ext>
            </a:extLst>
          </p:cNvPr>
          <p:cNvSpPr>
            <a:spLocks noGrp="1"/>
          </p:cNvSpPr>
          <p:nvPr>
            <p:ph type="body" sz="quarter" idx="11"/>
          </p:nvPr>
        </p:nvSpPr>
        <p:spPr/>
        <p:txBody>
          <a:bodyPr/>
          <a:lstStyle/>
          <a:p>
            <a:pPr lvl="0" algn="just"/>
            <a:r>
              <a:rPr lang="en-IN" altLang="ko-KR" dirty="0"/>
              <a:t>Section 113 provides for confiscation of goods improperly exported. </a:t>
            </a:r>
          </a:p>
          <a:p>
            <a:pPr lvl="0" algn="just"/>
            <a:r>
              <a:rPr lang="en-IN" altLang="ko-KR" dirty="0"/>
              <a:t>Insertion of Clause (</a:t>
            </a:r>
            <a:r>
              <a:rPr lang="en-IN" altLang="ko-KR" dirty="0" err="1"/>
              <a:t>ja</a:t>
            </a:r>
            <a:r>
              <a:rPr lang="en-IN" altLang="ko-KR" dirty="0"/>
              <a:t>) to provide for confiscation of goods against which a wrongful claim for remission or refund has been made. </a:t>
            </a:r>
          </a:p>
          <a:p>
            <a:pPr algn="just"/>
            <a:endParaRPr lang="en-IN" altLang="ko-KR" b="1" cap="all" dirty="0">
              <a:solidFill>
                <a:srgbClr val="F3723D"/>
              </a:solidFill>
            </a:endParaRPr>
          </a:p>
          <a:p>
            <a:pPr algn="just"/>
            <a:endParaRPr lang="en-IN" altLang="ko-KR" b="1" cap="all" dirty="0">
              <a:solidFill>
                <a:srgbClr val="F3723D"/>
              </a:solidFill>
            </a:endParaRPr>
          </a:p>
          <a:p>
            <a:pPr algn="just"/>
            <a:r>
              <a:rPr lang="en-IN" altLang="ko-KR" b="1" cap="all" dirty="0">
                <a:solidFill>
                  <a:srgbClr val="F3723D"/>
                </a:solidFill>
              </a:rPr>
              <a:t>L&amp;S Comments: </a:t>
            </a:r>
            <a:r>
              <a:rPr lang="en-IN" altLang="ko-KR" b="1" i="1" dirty="0"/>
              <a:t>This specific amendment is to take care of improper exports made under </a:t>
            </a:r>
            <a:r>
              <a:rPr lang="en-IN" altLang="ko-KR" b="1" i="1" dirty="0" err="1"/>
              <a:t>RoDTEP</a:t>
            </a:r>
            <a:r>
              <a:rPr lang="en-IN" altLang="ko-KR" b="1" i="1" dirty="0"/>
              <a:t> scheme.</a:t>
            </a:r>
          </a:p>
          <a:p>
            <a:pPr lvl="0" algn="just"/>
            <a:endParaRPr lang="en-IN" altLang="ko-KR" b="1" i="1" dirty="0"/>
          </a:p>
          <a:p>
            <a:pPr lvl="0" algn="just"/>
            <a:endParaRPr lang="en-US" dirty="0"/>
          </a:p>
        </p:txBody>
      </p:sp>
      <p:sp>
        <p:nvSpPr>
          <p:cNvPr id="3" name="Text Placeholder 2">
            <a:extLst>
              <a:ext uri="{FF2B5EF4-FFF2-40B4-BE49-F238E27FC236}">
                <a16:creationId xmlns:a16="http://schemas.microsoft.com/office/drawing/2014/main" xmlns="" id="{81E79A7B-33E9-FC43-900E-3577E1CECB70}"/>
              </a:ext>
            </a:extLst>
          </p:cNvPr>
          <p:cNvSpPr>
            <a:spLocks noGrp="1"/>
          </p:cNvSpPr>
          <p:nvPr>
            <p:ph type="body" sz="quarter" idx="13"/>
          </p:nvPr>
        </p:nvSpPr>
        <p:spPr/>
        <p:txBody>
          <a:bodyPr/>
          <a:lstStyle/>
          <a:p>
            <a:r>
              <a:rPr lang="en-US" altLang="ko-KR" sz="2000" b="1" dirty="0"/>
              <a:t>Proposed Amendment in Section 113 of the Customs Act, 1962.</a:t>
            </a:r>
            <a:endParaRPr lang="en-IN" altLang="ko-KR" sz="2000" dirty="0"/>
          </a:p>
          <a:p>
            <a:endParaRPr lang="en-US" dirty="0"/>
          </a:p>
        </p:txBody>
      </p:sp>
    </p:spTree>
    <p:extLst>
      <p:ext uri="{BB962C8B-B14F-4D97-AF65-F5344CB8AC3E}">
        <p14:creationId xmlns:p14="http://schemas.microsoft.com/office/powerpoint/2010/main" xmlns="" val="1449027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endParaRPr lang="en-US" sz="1800" dirty="0"/>
          </a:p>
          <a:p>
            <a:r>
              <a:rPr lang="en-US" sz="1800" dirty="0"/>
              <a:t>Goods and Services Tax Amendments</a:t>
            </a:r>
          </a:p>
          <a:p>
            <a:endParaRPr lang="en-US" sz="1800" dirty="0"/>
          </a:p>
          <a:p>
            <a:r>
              <a:rPr lang="en-US" sz="1800" dirty="0"/>
              <a:t>Customs Amendments</a:t>
            </a:r>
          </a:p>
          <a:p>
            <a:endParaRPr lang="en-US" sz="1800" dirty="0"/>
          </a:p>
          <a:p>
            <a:r>
              <a:rPr lang="en-US" sz="1800" dirty="0"/>
              <a:t>Direct Tax Amendments</a:t>
            </a:r>
          </a:p>
          <a:p>
            <a:pPr lvl="1"/>
            <a:endParaRPr lang="en-US" dirty="0"/>
          </a:p>
          <a:p>
            <a:pPr lvl="1"/>
            <a:endParaRPr lang="en-US" dirty="0"/>
          </a:p>
          <a:p>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Contents</a:t>
            </a:r>
          </a:p>
        </p:txBody>
      </p:sp>
    </p:spTree>
    <p:extLst>
      <p:ext uri="{BB962C8B-B14F-4D97-AF65-F5344CB8AC3E}">
        <p14:creationId xmlns:p14="http://schemas.microsoft.com/office/powerpoint/2010/main" xmlns="" val="2347683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2A27CFE-D641-CB4D-8D07-3602AFE8F807}"/>
              </a:ext>
            </a:extLst>
          </p:cNvPr>
          <p:cNvSpPr>
            <a:spLocks noGrp="1"/>
          </p:cNvSpPr>
          <p:nvPr>
            <p:ph type="body" sz="quarter" idx="11"/>
          </p:nvPr>
        </p:nvSpPr>
        <p:spPr>
          <a:xfrm>
            <a:off x="238308" y="949764"/>
            <a:ext cx="8438148" cy="3755443"/>
          </a:xfrm>
        </p:spPr>
        <p:txBody>
          <a:bodyPr/>
          <a:lstStyle/>
          <a:p>
            <a:pPr lvl="0" algn="just"/>
            <a:r>
              <a:rPr lang="en-IN" altLang="ko-KR" sz="1600" dirty="0"/>
              <a:t>Proposed Section provides for penalty in cases:</a:t>
            </a:r>
          </a:p>
          <a:p>
            <a:pPr lvl="1" algn="just"/>
            <a:r>
              <a:rPr lang="en-IN" altLang="ko-KR" sz="1600" dirty="0"/>
              <a:t>where any person avails input tax credit under invoice obtained by mis-representation, fraud etc.; and</a:t>
            </a:r>
          </a:p>
          <a:p>
            <a:pPr lvl="1" algn="just"/>
            <a:r>
              <a:rPr lang="en-IN" altLang="ko-KR" sz="1600" dirty="0"/>
              <a:t>Utilises such credit for payment of duty or tax at the time of export of goods; and </a:t>
            </a:r>
          </a:p>
          <a:p>
            <a:pPr lvl="1" algn="just"/>
            <a:r>
              <a:rPr lang="en-IN" altLang="ko-KR" sz="1600" dirty="0"/>
              <a:t>Claims refund of such duty or tax paid by him</a:t>
            </a:r>
          </a:p>
          <a:p>
            <a:r>
              <a:rPr lang="en-IN" sz="1600" dirty="0"/>
              <a:t>The penalty proposed shall not exceed five times the refund claimed.</a:t>
            </a:r>
          </a:p>
          <a:p>
            <a:r>
              <a:rPr lang="en-IN" altLang="ko-KR" sz="1600" b="1" cap="all" dirty="0">
                <a:solidFill>
                  <a:srgbClr val="F3723D"/>
                </a:solidFill>
              </a:rPr>
              <a:t>L&amp;S Comments: </a:t>
            </a:r>
            <a:r>
              <a:rPr lang="en-IN" sz="1600" dirty="0"/>
              <a:t>Penalty amount is not equal to the ITC utilized but is commensurate with the refund claimed on exportation</a:t>
            </a:r>
          </a:p>
          <a:p>
            <a:pPr lvl="0" algn="just"/>
            <a:endParaRPr lang="en-US" sz="1600" dirty="0"/>
          </a:p>
        </p:txBody>
      </p:sp>
      <p:sp>
        <p:nvSpPr>
          <p:cNvPr id="3" name="Text Placeholder 2">
            <a:extLst>
              <a:ext uri="{FF2B5EF4-FFF2-40B4-BE49-F238E27FC236}">
                <a16:creationId xmlns:a16="http://schemas.microsoft.com/office/drawing/2014/main" xmlns="" id="{81E79A7B-33E9-FC43-900E-3577E1CECB70}"/>
              </a:ext>
            </a:extLst>
          </p:cNvPr>
          <p:cNvSpPr>
            <a:spLocks noGrp="1"/>
          </p:cNvSpPr>
          <p:nvPr>
            <p:ph type="body" sz="quarter" idx="13"/>
          </p:nvPr>
        </p:nvSpPr>
        <p:spPr/>
        <p:txBody>
          <a:bodyPr/>
          <a:lstStyle/>
          <a:p>
            <a:pPr lvl="0"/>
            <a:r>
              <a:rPr lang="en-US" altLang="ko-KR" sz="2000" b="1" dirty="0"/>
              <a:t>Proposed Section 114AC of the Customs Act, 1962</a:t>
            </a:r>
            <a:endParaRPr lang="en-US" altLang="ko-KR" sz="1800" b="1" dirty="0"/>
          </a:p>
          <a:p>
            <a:endParaRPr lang="en-US" dirty="0"/>
          </a:p>
        </p:txBody>
      </p:sp>
    </p:spTree>
    <p:extLst>
      <p:ext uri="{BB962C8B-B14F-4D97-AF65-F5344CB8AC3E}">
        <p14:creationId xmlns:p14="http://schemas.microsoft.com/office/powerpoint/2010/main" xmlns="" val="199811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C3F63CB-8C5E-5945-802B-1B54FA73EF04}"/>
              </a:ext>
            </a:extLst>
          </p:cNvPr>
          <p:cNvSpPr>
            <a:spLocks noGrp="1"/>
          </p:cNvSpPr>
          <p:nvPr>
            <p:ph type="body" sz="quarter" idx="11"/>
          </p:nvPr>
        </p:nvSpPr>
        <p:spPr/>
        <p:txBody>
          <a:bodyPr/>
          <a:lstStyle/>
          <a:p>
            <a:pPr marL="257175" indent="-257175" algn="just">
              <a:buSzPct val="70000"/>
            </a:pPr>
            <a:r>
              <a:rPr lang="en-GB" dirty="0"/>
              <a:t>In May 2019, the draft amendment to the IGCRD Rules, 2017 was proposed for including </a:t>
            </a:r>
            <a:r>
              <a:rPr lang="en-GB" dirty="0" err="1"/>
              <a:t>jobwork</a:t>
            </a:r>
            <a:r>
              <a:rPr lang="en-GB" dirty="0"/>
              <a:t> but was never implemented</a:t>
            </a:r>
          </a:p>
          <a:p>
            <a:pPr marL="257175" indent="-257175" algn="just">
              <a:buSzPct val="70000"/>
            </a:pPr>
            <a:r>
              <a:rPr lang="en-GB" dirty="0"/>
              <a:t>Pursuant to follow up by trade and industry, Notification No. 09/2021-Cus(NT) dated 01.02.2021 has been issued amending IGCRD Rules, 2017 to give effect to the said proposals. </a:t>
            </a:r>
          </a:p>
          <a:p>
            <a:pPr marL="257175" indent="-257175" algn="just">
              <a:buSzPct val="70000"/>
            </a:pPr>
            <a:r>
              <a:rPr lang="en-GB" dirty="0"/>
              <a:t>The above amendment shall come into force </a:t>
            </a:r>
            <a:r>
              <a:rPr lang="en-GB" dirty="0" err="1"/>
              <a:t>w.e.f</a:t>
            </a:r>
            <a:r>
              <a:rPr lang="en-GB" dirty="0"/>
              <a:t>. 2nd February, 2021. </a:t>
            </a:r>
          </a:p>
          <a:p>
            <a:pPr marL="257175" indent="-257175" algn="just">
              <a:buSzPct val="70000"/>
            </a:pPr>
            <a:endParaRPr lang="en-IN" altLang="ko-KR" b="1" cap="all" dirty="0">
              <a:solidFill>
                <a:srgbClr val="F3723D"/>
              </a:solidFill>
            </a:endParaRPr>
          </a:p>
          <a:p>
            <a:pPr marL="257175" indent="-257175" algn="just">
              <a:buSzPct val="70000"/>
            </a:pPr>
            <a:r>
              <a:rPr lang="en-IN" altLang="ko-KR" b="1" cap="all" dirty="0">
                <a:solidFill>
                  <a:srgbClr val="F3723D"/>
                </a:solidFill>
              </a:rPr>
              <a:t>L&amp;S Comments: </a:t>
            </a:r>
            <a:r>
              <a:rPr lang="en-GB" dirty="0"/>
              <a:t>Whether this would be applicable retrospectively?</a:t>
            </a:r>
          </a:p>
        </p:txBody>
      </p:sp>
      <p:sp>
        <p:nvSpPr>
          <p:cNvPr id="3" name="Text Placeholder 2">
            <a:extLst>
              <a:ext uri="{FF2B5EF4-FFF2-40B4-BE49-F238E27FC236}">
                <a16:creationId xmlns:a16="http://schemas.microsoft.com/office/drawing/2014/main" xmlns="" id="{FB0A4A7A-18D5-184C-9F8D-DCE98776F660}"/>
              </a:ext>
            </a:extLst>
          </p:cNvPr>
          <p:cNvSpPr>
            <a:spLocks noGrp="1"/>
          </p:cNvSpPr>
          <p:nvPr>
            <p:ph type="body" sz="quarter" idx="13"/>
          </p:nvPr>
        </p:nvSpPr>
        <p:spPr/>
        <p:txBody>
          <a:bodyPr/>
          <a:lstStyle/>
          <a:p>
            <a:r>
              <a:rPr lang="en-US" sz="2000" dirty="0"/>
              <a:t>Amendments to IGCRD Rules, 2017</a:t>
            </a:r>
          </a:p>
        </p:txBody>
      </p:sp>
    </p:spTree>
    <p:extLst>
      <p:ext uri="{BB962C8B-B14F-4D97-AF65-F5344CB8AC3E}">
        <p14:creationId xmlns:p14="http://schemas.microsoft.com/office/powerpoint/2010/main" xmlns="" val="2399153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C3F63CB-8C5E-5945-802B-1B54FA73EF04}"/>
              </a:ext>
            </a:extLst>
          </p:cNvPr>
          <p:cNvSpPr>
            <a:spLocks noGrp="1"/>
          </p:cNvSpPr>
          <p:nvPr>
            <p:ph type="body" sz="quarter" idx="11"/>
          </p:nvPr>
        </p:nvSpPr>
        <p:spPr>
          <a:xfrm>
            <a:off x="238308" y="949764"/>
            <a:ext cx="8581842" cy="3755443"/>
          </a:xfrm>
        </p:spPr>
        <p:txBody>
          <a:bodyPr/>
          <a:lstStyle/>
          <a:p>
            <a:pPr marL="257175" indent="-257175" algn="just"/>
            <a:r>
              <a:rPr lang="en-US" altLang="ko-KR" sz="1580" dirty="0"/>
              <a:t>The importer can send the imported goods (except below mentioned) for job work, for manufacture of goods, after due intimation to the Jurisdictional Customs Officer </a:t>
            </a:r>
            <a:r>
              <a:rPr lang="en-US" altLang="ko-KR" sz="1580" i="1" dirty="0"/>
              <a:t>:- </a:t>
            </a:r>
          </a:p>
          <a:p>
            <a:pPr marL="714375" lvl="1" indent="-257175" algn="just"/>
            <a:r>
              <a:rPr lang="en-US" altLang="ko-KR" sz="1580" i="1" dirty="0"/>
              <a:t>Gold, </a:t>
            </a:r>
            <a:r>
              <a:rPr lang="en-US" altLang="ko-KR" sz="1580" i="1" dirty="0" err="1"/>
              <a:t>Jewellery</a:t>
            </a:r>
            <a:r>
              <a:rPr lang="en-US" altLang="ko-KR" sz="1580" i="1" dirty="0"/>
              <a:t> and articles thereof</a:t>
            </a:r>
            <a:r>
              <a:rPr lang="en-US" altLang="ko-KR" sz="1580" dirty="0"/>
              <a:t> and </a:t>
            </a:r>
          </a:p>
          <a:p>
            <a:pPr marL="714375" lvl="1" indent="-257175" algn="just"/>
            <a:r>
              <a:rPr lang="en-US" altLang="ko-KR" sz="1580" dirty="0"/>
              <a:t>Other precious metals or stones</a:t>
            </a:r>
          </a:p>
          <a:p>
            <a:pPr marL="257175" indent="-257175" algn="just"/>
            <a:r>
              <a:rPr lang="en-US" altLang="ko-KR" sz="1580" dirty="0"/>
              <a:t>The importer is required to specify in the intimation </a:t>
            </a:r>
          </a:p>
          <a:p>
            <a:pPr marL="714375" lvl="1" indent="-257175" algn="just"/>
            <a:r>
              <a:rPr lang="en-US" altLang="ko-KR" sz="1580" dirty="0"/>
              <a:t>Name and address of the job-worker, </a:t>
            </a:r>
          </a:p>
          <a:p>
            <a:pPr marL="714375" lvl="1" indent="-257175" algn="just"/>
            <a:r>
              <a:rPr lang="en-US" altLang="ko-KR" sz="1580" dirty="0"/>
              <a:t>Nature and description of the job-work</a:t>
            </a:r>
          </a:p>
          <a:p>
            <a:pPr marL="714375" lvl="1" indent="-257175" algn="just"/>
            <a:r>
              <a:rPr lang="en-US" altLang="ko-KR" sz="1580" dirty="0"/>
              <a:t>quantity and description of the goods </a:t>
            </a:r>
          </a:p>
          <a:p>
            <a:pPr marL="257175" indent="-257175" algn="just"/>
            <a:r>
              <a:rPr lang="en-US" altLang="ko-KR" sz="1580" dirty="0"/>
              <a:t>Imported goods to be sent to job-worker under challan. </a:t>
            </a:r>
          </a:p>
          <a:p>
            <a:pPr marL="257175" indent="-257175" algn="just"/>
            <a:r>
              <a:rPr lang="en-US" altLang="ko-KR" sz="1580" dirty="0"/>
              <a:t>The maximum period for which the goods can be sent to the job-worker is six months from challan date.</a:t>
            </a:r>
          </a:p>
        </p:txBody>
      </p:sp>
      <p:sp>
        <p:nvSpPr>
          <p:cNvPr id="3" name="Text Placeholder 2">
            <a:extLst>
              <a:ext uri="{FF2B5EF4-FFF2-40B4-BE49-F238E27FC236}">
                <a16:creationId xmlns:a16="http://schemas.microsoft.com/office/drawing/2014/main" xmlns="" id="{FB0A4A7A-18D5-184C-9F8D-DCE98776F660}"/>
              </a:ext>
            </a:extLst>
          </p:cNvPr>
          <p:cNvSpPr>
            <a:spLocks noGrp="1"/>
          </p:cNvSpPr>
          <p:nvPr>
            <p:ph type="body" sz="quarter" idx="13"/>
          </p:nvPr>
        </p:nvSpPr>
        <p:spPr/>
        <p:txBody>
          <a:bodyPr/>
          <a:lstStyle/>
          <a:p>
            <a:r>
              <a:rPr lang="en-GB" sz="2000" dirty="0"/>
              <a:t>Rule 6A – Procedure for allowing imported goods for job-work</a:t>
            </a:r>
          </a:p>
        </p:txBody>
      </p:sp>
    </p:spTree>
    <p:extLst>
      <p:ext uri="{BB962C8B-B14F-4D97-AF65-F5344CB8AC3E}">
        <p14:creationId xmlns:p14="http://schemas.microsoft.com/office/powerpoint/2010/main" xmlns="" val="2859943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C3F63CB-8C5E-5945-802B-1B54FA73EF04}"/>
              </a:ext>
            </a:extLst>
          </p:cNvPr>
          <p:cNvSpPr>
            <a:spLocks noGrp="1"/>
          </p:cNvSpPr>
          <p:nvPr>
            <p:ph type="body" sz="quarter" idx="11"/>
          </p:nvPr>
        </p:nvSpPr>
        <p:spPr>
          <a:xfrm>
            <a:off x="238308" y="949764"/>
            <a:ext cx="8581842" cy="3755443"/>
          </a:xfrm>
        </p:spPr>
        <p:txBody>
          <a:bodyPr/>
          <a:lstStyle/>
          <a:p>
            <a:pPr marL="214313" indent="-214313" algn="just"/>
            <a:r>
              <a:rPr lang="en-US" altLang="ko-KR" sz="1600" dirty="0"/>
              <a:t>New Sub-Rule (3) has been inserted in Rule 7.</a:t>
            </a:r>
          </a:p>
          <a:p>
            <a:pPr marL="214313" indent="-214313" algn="just"/>
            <a:r>
              <a:rPr lang="en-US" altLang="ko-KR" sz="1600" dirty="0"/>
              <a:t>Imported capital goods can be cleared after being used for the specified purpose on payment of duty, along with interest, on the depreciated value following the straight line method at the specified rates.</a:t>
            </a:r>
          </a:p>
          <a:p>
            <a:pPr marL="214313" indent="-214313" algn="just"/>
            <a:r>
              <a:rPr lang="en-US" altLang="ko-KR" sz="1600" dirty="0"/>
              <a:t>The depreciation shall be from the date when the imported capital goods have come into use upto the date of its </a:t>
            </a:r>
            <a:r>
              <a:rPr lang="en-IN" altLang="ko-KR" sz="1600" dirty="0"/>
              <a:t>clearance.</a:t>
            </a:r>
            <a:r>
              <a:rPr lang="en-US" altLang="ko-KR" sz="1600" dirty="0"/>
              <a:t> </a:t>
            </a:r>
          </a:p>
          <a:p>
            <a:pPr marL="214313" indent="-214313" algn="just"/>
            <a:r>
              <a:rPr lang="en-US" altLang="ko-KR" sz="1600" dirty="0"/>
              <a:t>E.g. Notification No. 25/2002-Cus dated 01.03.2002-Capital goods imported for use by IT/Electronic industry</a:t>
            </a:r>
          </a:p>
          <a:p>
            <a:pPr marL="0" indent="0">
              <a:buNone/>
            </a:pPr>
            <a:endParaRPr lang="en-GB" sz="1800" dirty="0"/>
          </a:p>
          <a:p>
            <a:endParaRPr lang="en-GB" altLang="ko-KR" sz="1800" b="1" dirty="0"/>
          </a:p>
          <a:p>
            <a:endParaRPr lang="en-US" sz="1800" dirty="0"/>
          </a:p>
        </p:txBody>
      </p:sp>
      <p:sp>
        <p:nvSpPr>
          <p:cNvPr id="3" name="Text Placeholder 2">
            <a:extLst>
              <a:ext uri="{FF2B5EF4-FFF2-40B4-BE49-F238E27FC236}">
                <a16:creationId xmlns:a16="http://schemas.microsoft.com/office/drawing/2014/main" xmlns="" id="{FB0A4A7A-18D5-184C-9F8D-DCE98776F660}"/>
              </a:ext>
            </a:extLst>
          </p:cNvPr>
          <p:cNvSpPr>
            <a:spLocks noGrp="1"/>
          </p:cNvSpPr>
          <p:nvPr>
            <p:ph type="body" sz="quarter" idx="13"/>
          </p:nvPr>
        </p:nvSpPr>
        <p:spPr/>
        <p:txBody>
          <a:bodyPr/>
          <a:lstStyle/>
          <a:p>
            <a:r>
              <a:rPr lang="en-GB" sz="2000" dirty="0"/>
              <a:t>Rule 7: Re-export or clearance of unutilised or defective goods</a:t>
            </a:r>
          </a:p>
        </p:txBody>
      </p:sp>
    </p:spTree>
    <p:extLst>
      <p:ext uri="{BB962C8B-B14F-4D97-AF65-F5344CB8AC3E}">
        <p14:creationId xmlns:p14="http://schemas.microsoft.com/office/powerpoint/2010/main" xmlns="" val="3048886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C3F63CB-8C5E-5945-802B-1B54FA73EF04}"/>
              </a:ext>
            </a:extLst>
          </p:cNvPr>
          <p:cNvSpPr>
            <a:spLocks noGrp="1"/>
          </p:cNvSpPr>
          <p:nvPr>
            <p:ph type="body" sz="quarter" idx="11"/>
          </p:nvPr>
        </p:nvSpPr>
        <p:spPr>
          <a:xfrm>
            <a:off x="238308" y="949764"/>
            <a:ext cx="8581842" cy="3755443"/>
          </a:xfrm>
        </p:spPr>
        <p:txBody>
          <a:bodyPr/>
          <a:lstStyle/>
          <a:p>
            <a:pPr marL="214313" indent="-214313" algn="just"/>
            <a:r>
              <a:rPr lang="en-IN" altLang="ko-KR" sz="1600" dirty="0"/>
              <a:t>Importer/</a:t>
            </a:r>
            <a:r>
              <a:rPr lang="en-IN" altLang="ko-KR" sz="1600" dirty="0" err="1"/>
              <a:t>jobworker</a:t>
            </a:r>
            <a:r>
              <a:rPr lang="en-IN" altLang="ko-KR" sz="1600" dirty="0"/>
              <a:t> who contravenes or abets provisions of IGCRD Rules is liable to penalty</a:t>
            </a:r>
          </a:p>
          <a:p>
            <a:pPr marL="214313" indent="-214313" algn="just"/>
            <a:r>
              <a:rPr lang="en-IN" altLang="ko-KR" sz="1600" dirty="0"/>
              <a:t>Quantum of such penalty can be to the extent as specified in Section 158(2)(ii) of Customs Act which is Rs. 2 lac </a:t>
            </a:r>
          </a:p>
          <a:p>
            <a:pPr marL="214313" indent="-214313" algn="just"/>
            <a:r>
              <a:rPr lang="en-IN" altLang="ko-KR" sz="1600" dirty="0"/>
              <a:t>In addition, any other action can also be taken under Customs laws or any other laws</a:t>
            </a:r>
            <a:endParaRPr lang="en-US" altLang="ko-KR" sz="1600" dirty="0"/>
          </a:p>
          <a:p>
            <a:pPr marL="0" indent="0">
              <a:buNone/>
            </a:pPr>
            <a:endParaRPr lang="en-GB" sz="1800" dirty="0"/>
          </a:p>
          <a:p>
            <a:endParaRPr lang="en-GB" altLang="ko-KR" sz="1800" b="1" dirty="0"/>
          </a:p>
          <a:p>
            <a:endParaRPr lang="en-US" sz="1800" dirty="0"/>
          </a:p>
        </p:txBody>
      </p:sp>
      <p:sp>
        <p:nvSpPr>
          <p:cNvPr id="3" name="Text Placeholder 2">
            <a:extLst>
              <a:ext uri="{FF2B5EF4-FFF2-40B4-BE49-F238E27FC236}">
                <a16:creationId xmlns:a16="http://schemas.microsoft.com/office/drawing/2014/main" xmlns="" id="{FB0A4A7A-18D5-184C-9F8D-DCE98776F660}"/>
              </a:ext>
            </a:extLst>
          </p:cNvPr>
          <p:cNvSpPr>
            <a:spLocks noGrp="1"/>
          </p:cNvSpPr>
          <p:nvPr>
            <p:ph type="body" sz="quarter" idx="13"/>
          </p:nvPr>
        </p:nvSpPr>
        <p:spPr/>
        <p:txBody>
          <a:bodyPr/>
          <a:lstStyle/>
          <a:p>
            <a:r>
              <a:rPr lang="en-GB" sz="2000" dirty="0"/>
              <a:t>New Rule 8A: Penalty on importer/job worker</a:t>
            </a:r>
          </a:p>
        </p:txBody>
      </p:sp>
    </p:spTree>
    <p:extLst>
      <p:ext uri="{BB962C8B-B14F-4D97-AF65-F5344CB8AC3E}">
        <p14:creationId xmlns:p14="http://schemas.microsoft.com/office/powerpoint/2010/main" xmlns="" val="1072843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D727755E-A7B8-1E4D-A5FA-127C6AA2004D}"/>
              </a:ext>
            </a:extLst>
          </p:cNvPr>
          <p:cNvSpPr>
            <a:spLocks noGrp="1"/>
          </p:cNvSpPr>
          <p:nvPr>
            <p:ph type="body" sz="quarter" idx="12"/>
          </p:nvPr>
        </p:nvSpPr>
        <p:spPr/>
        <p:txBody>
          <a:bodyPr/>
          <a:lstStyle/>
          <a:p>
            <a:r>
              <a:rPr lang="en-US" dirty="0"/>
              <a:t>Rate Changes</a:t>
            </a:r>
          </a:p>
        </p:txBody>
      </p:sp>
      <p:sp>
        <p:nvSpPr>
          <p:cNvPr id="6" name="Text Placeholder 5">
            <a:extLst>
              <a:ext uri="{FF2B5EF4-FFF2-40B4-BE49-F238E27FC236}">
                <a16:creationId xmlns:a16="http://schemas.microsoft.com/office/drawing/2014/main" xmlns="" id="{A10F5AF1-BF43-4A30-8DDE-1150D24A4190}"/>
              </a:ext>
            </a:extLst>
          </p:cNvPr>
          <p:cNvSpPr>
            <a:spLocks noGrp="1"/>
          </p:cNvSpPr>
          <p:nvPr>
            <p:ph type="body" sz="quarter" idx="10"/>
          </p:nvPr>
        </p:nvSpPr>
        <p:spPr>
          <a:xfrm>
            <a:off x="845985" y="3291830"/>
            <a:ext cx="7452031" cy="207164"/>
          </a:xfrm>
        </p:spPr>
        <p:txBody>
          <a:bodyPr/>
          <a:lstStyle/>
          <a:p>
            <a:pPr marL="285750" indent="-285750">
              <a:buFont typeface="Wingdings" panose="05000000000000000000" pitchFamily="2" charset="2"/>
              <a:buChar char="q"/>
            </a:pPr>
            <a:r>
              <a:rPr lang="en-US" dirty="0"/>
              <a:t>Change in EFFECTIVE rate</a:t>
            </a:r>
          </a:p>
          <a:p>
            <a:pPr marL="285750" indent="-285750">
              <a:buFont typeface="Wingdings" panose="05000000000000000000" pitchFamily="2" charset="2"/>
              <a:buChar char="q"/>
            </a:pPr>
            <a:r>
              <a:rPr lang="en-US" dirty="0"/>
              <a:t>Omission of exemption benefit</a:t>
            </a:r>
          </a:p>
          <a:p>
            <a:pPr marL="285750" indent="-285750">
              <a:buFont typeface="Wingdings" panose="05000000000000000000" pitchFamily="2" charset="2"/>
              <a:buChar char="q"/>
            </a:pPr>
            <a:endParaRPr lang="en-IN" dirty="0"/>
          </a:p>
        </p:txBody>
      </p:sp>
    </p:spTree>
    <p:extLst>
      <p:ext uri="{BB962C8B-B14F-4D97-AF65-F5344CB8AC3E}">
        <p14:creationId xmlns:p14="http://schemas.microsoft.com/office/powerpoint/2010/main" xmlns="" val="1931703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81E79A7B-33E9-FC43-900E-3577E1CECB70}"/>
              </a:ext>
            </a:extLst>
          </p:cNvPr>
          <p:cNvSpPr>
            <a:spLocks noGrp="1"/>
          </p:cNvSpPr>
          <p:nvPr>
            <p:ph type="body" sz="quarter" idx="13"/>
          </p:nvPr>
        </p:nvSpPr>
        <p:spPr/>
        <p:txBody>
          <a:bodyPr/>
          <a:lstStyle/>
          <a:p>
            <a:pPr algn="ctr"/>
            <a:r>
              <a:rPr lang="en-US" sz="2000" dirty="0"/>
              <a:t>Change in Effective Rate of Duty of ‘NYLON’ </a:t>
            </a:r>
          </a:p>
        </p:txBody>
      </p:sp>
      <p:graphicFrame>
        <p:nvGraphicFramePr>
          <p:cNvPr id="7" name="Table 6">
            <a:extLst>
              <a:ext uri="{FF2B5EF4-FFF2-40B4-BE49-F238E27FC236}">
                <a16:creationId xmlns:a16="http://schemas.microsoft.com/office/drawing/2014/main" xmlns="" id="{97A48BF7-67E9-4527-B35F-FBA70A884286}"/>
              </a:ext>
            </a:extLst>
          </p:cNvPr>
          <p:cNvGraphicFramePr>
            <a:graphicFrameLocks noGrp="1"/>
          </p:cNvGraphicFramePr>
          <p:nvPr>
            <p:extLst>
              <p:ext uri="{D42A27DB-BD31-4B8C-83A1-F6EECF244321}">
                <p14:modId xmlns:p14="http://schemas.microsoft.com/office/powerpoint/2010/main" xmlns="" val="2420015489"/>
              </p:ext>
            </p:extLst>
          </p:nvPr>
        </p:nvGraphicFramePr>
        <p:xfrm>
          <a:off x="406277" y="902764"/>
          <a:ext cx="8208913" cy="2352865"/>
        </p:xfrm>
        <a:graphic>
          <a:graphicData uri="http://schemas.openxmlformats.org/drawingml/2006/table">
            <a:tbl>
              <a:tblPr firstRow="1" bandRow="1">
                <a:tableStyleId>{5C22544A-7EE6-4342-B048-85BDC9FD1C3A}</a:tableStyleId>
              </a:tblPr>
              <a:tblGrid>
                <a:gridCol w="3372528">
                  <a:extLst>
                    <a:ext uri="{9D8B030D-6E8A-4147-A177-3AD203B41FA5}">
                      <a16:colId xmlns:a16="http://schemas.microsoft.com/office/drawing/2014/main" xmlns="" val="636484596"/>
                    </a:ext>
                  </a:extLst>
                </a:gridCol>
                <a:gridCol w="1153235">
                  <a:extLst>
                    <a:ext uri="{9D8B030D-6E8A-4147-A177-3AD203B41FA5}">
                      <a16:colId xmlns:a16="http://schemas.microsoft.com/office/drawing/2014/main" xmlns="" val="3743283422"/>
                    </a:ext>
                  </a:extLst>
                </a:gridCol>
                <a:gridCol w="1080120">
                  <a:extLst>
                    <a:ext uri="{9D8B030D-6E8A-4147-A177-3AD203B41FA5}">
                      <a16:colId xmlns:a16="http://schemas.microsoft.com/office/drawing/2014/main" xmlns="" val="1703316118"/>
                    </a:ext>
                  </a:extLst>
                </a:gridCol>
                <a:gridCol w="1522909">
                  <a:extLst>
                    <a:ext uri="{9D8B030D-6E8A-4147-A177-3AD203B41FA5}">
                      <a16:colId xmlns:a16="http://schemas.microsoft.com/office/drawing/2014/main" xmlns="" val="1147706617"/>
                    </a:ext>
                  </a:extLst>
                </a:gridCol>
                <a:gridCol w="648072">
                  <a:extLst>
                    <a:ext uri="{9D8B030D-6E8A-4147-A177-3AD203B41FA5}">
                      <a16:colId xmlns:a16="http://schemas.microsoft.com/office/drawing/2014/main" xmlns="" val="50848822"/>
                    </a:ext>
                  </a:extLst>
                </a:gridCol>
                <a:gridCol w="432049">
                  <a:extLst>
                    <a:ext uri="{9D8B030D-6E8A-4147-A177-3AD203B41FA5}">
                      <a16:colId xmlns:a16="http://schemas.microsoft.com/office/drawing/2014/main" xmlns="" val="2534411017"/>
                    </a:ext>
                  </a:extLst>
                </a:gridCol>
              </a:tblGrid>
              <a:tr h="280225">
                <a:tc>
                  <a:txBody>
                    <a:bodyPr/>
                    <a:lstStyle/>
                    <a:p>
                      <a:pPr algn="ctr" latinLnBrk="0" hangingPunct="0"/>
                      <a:r>
                        <a:rPr lang="en-US" sz="1000" cap="all" baseline="0" dirty="0">
                          <a:solidFill>
                            <a:srgbClr val="F3723D"/>
                          </a:solidFill>
                          <a:latin typeface="Kobern" pitchFamily="2" charset="77"/>
                        </a:rPr>
                        <a:t>NOTIFICATION REF.</a:t>
                      </a:r>
                      <a:endParaRPr lang="en-IN" sz="1000" cap="all" baseline="0" dirty="0">
                        <a:solidFill>
                          <a:srgbClr val="F3723D"/>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Tariff Item</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Description</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gridSpan="2">
                  <a:txBody>
                    <a:bodyPr/>
                    <a:lstStyle/>
                    <a:p>
                      <a:pPr algn="ctr" latinLnBrk="0" hangingPunct="0"/>
                      <a:r>
                        <a:rPr lang="en-IN" sz="1000" cap="all" baseline="0" dirty="0">
                          <a:solidFill>
                            <a:srgbClr val="F3723D"/>
                          </a:solidFill>
                          <a:latin typeface="Kobern" pitchFamily="2" charset="77"/>
                        </a:rPr>
                        <a:t>From</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hMerge="1">
                  <a:txBody>
                    <a:bodyPr/>
                    <a:lstStyle/>
                    <a:p>
                      <a:pPr algn="ctr" latinLnBrk="0" hangingPunct="0"/>
                      <a:endParaRPr lang="en-IN" sz="1000" cap="all" baseline="0" dirty="0">
                        <a:solidFill>
                          <a:srgbClr val="F3723D"/>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To</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300969">
                <a:tc>
                  <a:txBody>
                    <a:bodyPr/>
                    <a:lstStyle/>
                    <a:p>
                      <a:pPr algn="ctr" latinLnBrk="0" hangingPunct="0"/>
                      <a:r>
                        <a:rPr lang="en-US" sz="1400" dirty="0">
                          <a:solidFill>
                            <a:schemeClr val="bg1"/>
                          </a:solidFill>
                          <a:latin typeface="Kobern" pitchFamily="2" charset="77"/>
                        </a:rPr>
                        <a:t>S. No. 273 of Notification 50/2017</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a:solidFill>
                            <a:schemeClr val="bg1"/>
                          </a:solidFill>
                          <a:latin typeface="Kobern" pitchFamily="2" charset="77"/>
                        </a:rPr>
                        <a:t>3908</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r>
                        <a:rPr lang="en-IN" sz="1400">
                          <a:solidFill>
                            <a:schemeClr val="bg1"/>
                          </a:solidFill>
                          <a:latin typeface="Kobern" pitchFamily="2" charset="77"/>
                        </a:rPr>
                        <a:t>Nylon Chips </a:t>
                      </a:r>
                      <a:endParaRPr lang="en-IN"/>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gridSpan="2">
                  <a:txBody>
                    <a:bodyPr/>
                    <a:lstStyle/>
                    <a:p>
                      <a:pPr algn="ctr" latinLnBrk="0" hangingPunct="0"/>
                      <a:r>
                        <a:rPr lang="en-IN" sz="1400" dirty="0">
                          <a:solidFill>
                            <a:schemeClr val="bg1"/>
                          </a:solidFill>
                          <a:latin typeface="Kobern" pitchFamily="2" charset="77"/>
                        </a:rPr>
                        <a:t>7.5%</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hMerge="1">
                  <a:txBody>
                    <a:bodyPr/>
                    <a:lstStyle/>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5%</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760177394"/>
                  </a:ext>
                </a:extLst>
              </a:tr>
              <a:tr h="572233">
                <a:tc rowSpan="2">
                  <a:txBody>
                    <a:bodyPr/>
                    <a:lstStyle/>
                    <a:p>
                      <a:pPr algn="ctr" latinLnBrk="0" hangingPunct="0"/>
                      <a:r>
                        <a:rPr lang="en-US" sz="1400" dirty="0">
                          <a:solidFill>
                            <a:schemeClr val="bg1"/>
                          </a:solidFill>
                          <a:latin typeface="Kobern" pitchFamily="2" charset="77"/>
                        </a:rPr>
                        <a:t>S. No. 318 of Notification 50/2017 amended to cover S. Nos. 318 and 319 </a:t>
                      </a:r>
                      <a:r>
                        <a:rPr lang="en-IN" sz="1400" dirty="0">
                          <a:solidFill>
                            <a:schemeClr val="bg1"/>
                          </a:solidFill>
                          <a:latin typeface="Kobern" pitchFamily="2" charset="77"/>
                        </a:rPr>
                        <a:t>(earlier entry – “</a:t>
                      </a:r>
                      <a:r>
                        <a:rPr lang="en-IN" sz="1400" i="1" dirty="0">
                          <a:solidFill>
                            <a:schemeClr val="bg1"/>
                          </a:solidFill>
                          <a:latin typeface="Kobern" pitchFamily="2" charset="77"/>
                        </a:rPr>
                        <a:t>All goods, other than those of nylon</a:t>
                      </a:r>
                      <a:r>
                        <a:rPr lang="en-IN" sz="1400" dirty="0">
                          <a:solidFill>
                            <a:schemeClr val="bg1"/>
                          </a:solidFill>
                          <a:latin typeface="Kobern" pitchFamily="2" charset="77"/>
                        </a:rPr>
                        <a:t>”) </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rowSpan="2">
                  <a:txBody>
                    <a:bodyPr/>
                    <a:lstStyle/>
                    <a:p>
                      <a:pPr algn="ctr" latinLnBrk="0" hangingPunct="0"/>
                      <a:r>
                        <a:rPr lang="en-IN" sz="1400" dirty="0">
                          <a:solidFill>
                            <a:schemeClr val="bg1"/>
                          </a:solidFill>
                          <a:latin typeface="Kobern" pitchFamily="2" charset="77"/>
                        </a:rPr>
                        <a:t>5401, 5402,5403, 5404, 5405 00 00, 5406</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rowSpan="2">
                  <a:txBody>
                    <a:bodyPr/>
                    <a:lstStyle/>
                    <a:p>
                      <a:r>
                        <a:rPr lang="en-IN" sz="1400" dirty="0">
                          <a:solidFill>
                            <a:schemeClr val="bg1"/>
                          </a:solidFill>
                          <a:latin typeface="Kobern" pitchFamily="2" charset="77"/>
                        </a:rPr>
                        <a:t>All goods </a:t>
                      </a:r>
                      <a:endParaRPr lang="en-IN" dirty="0"/>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All goods (other than nylon)</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5%</a:t>
                      </a:r>
                    </a:p>
                    <a:p>
                      <a:pPr algn="ctr" latinLnBrk="0" hangingPunct="0"/>
                      <a:endParaRPr lang="en-US"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rowSpan="2">
                  <a:txBody>
                    <a:bodyPr/>
                    <a:lstStyle/>
                    <a:p>
                      <a:pPr algn="ctr" latinLnBrk="0" hangingPunct="0"/>
                      <a:r>
                        <a:rPr lang="en-IN" sz="1400" dirty="0">
                          <a:solidFill>
                            <a:schemeClr val="bg1"/>
                          </a:solidFill>
                          <a:latin typeface="Kobern" pitchFamily="2" charset="77"/>
                        </a:rPr>
                        <a:t>5%</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933312499"/>
                  </a:ext>
                </a:extLst>
              </a:tr>
              <a:tr h="0">
                <a:tc vMerge="1">
                  <a:txBody>
                    <a:bodyPr/>
                    <a:lstStyle/>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vMerge="1">
                  <a:txBody>
                    <a:bodyPr/>
                    <a:lstStyle/>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vMerge="1">
                  <a:txBody>
                    <a:bodyPr/>
                    <a:lstStyle/>
                    <a:p>
                      <a:endParaRPr lang="en-IN" dirty="0"/>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All goods of nylon </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lang="en-US" sz="1400" dirty="0">
                          <a:solidFill>
                            <a:schemeClr val="bg1"/>
                          </a:solidFill>
                          <a:latin typeface="Kobern" pitchFamily="2" charset="77"/>
                        </a:rPr>
                        <a:t>7.5%</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vMerge="1">
                  <a:txBody>
                    <a:bodyPr/>
                    <a:lstStyle/>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892767269"/>
                  </a:ext>
                </a:extLst>
              </a:tr>
              <a:tr h="0">
                <a:tc rowSpan="2">
                  <a:txBody>
                    <a:bodyPr/>
                    <a:lstStyle/>
                    <a:p>
                      <a:pPr algn="ctr" latinLnBrk="0" hangingPunct="0"/>
                      <a:r>
                        <a:rPr lang="en-US" sz="1400" dirty="0">
                          <a:solidFill>
                            <a:schemeClr val="bg1"/>
                          </a:solidFill>
                          <a:latin typeface="Kobern" pitchFamily="2" charset="77"/>
                        </a:rPr>
                        <a:t>S. No. 321 of Notification 50/2017 amended to cover S. Nos. 321 and 322 </a:t>
                      </a:r>
                      <a:r>
                        <a:rPr lang="en-IN" sz="1400" dirty="0">
                          <a:solidFill>
                            <a:schemeClr val="bg1"/>
                          </a:solidFill>
                          <a:latin typeface="Kobern" pitchFamily="2" charset="77"/>
                        </a:rPr>
                        <a:t>(earlier entry – “</a:t>
                      </a:r>
                      <a:r>
                        <a:rPr lang="en-IN" sz="1400" i="1" dirty="0">
                          <a:solidFill>
                            <a:schemeClr val="bg1"/>
                          </a:solidFill>
                          <a:latin typeface="Kobern" pitchFamily="2" charset="77"/>
                        </a:rPr>
                        <a:t>All goods, other than those of nylon</a:t>
                      </a:r>
                      <a:r>
                        <a:rPr lang="en-IN" sz="1400" dirty="0">
                          <a:solidFill>
                            <a:schemeClr val="bg1"/>
                          </a:solidFill>
                          <a:latin typeface="Kobern" pitchFamily="2" charset="77"/>
                        </a:rPr>
                        <a:t>”) </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rowSpan="2">
                  <a:txBody>
                    <a:bodyPr/>
                    <a:lstStyle/>
                    <a:p>
                      <a:pPr algn="ctr" latinLnBrk="0" hangingPunct="0"/>
                      <a:r>
                        <a:rPr lang="en-IN" sz="1400" dirty="0">
                          <a:solidFill>
                            <a:schemeClr val="bg1"/>
                          </a:solidFill>
                          <a:latin typeface="Kobern" pitchFamily="2" charset="77"/>
                        </a:rPr>
                        <a:t>5501 to 5510</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rowSpan="2">
                  <a:txBody>
                    <a:bodyPr/>
                    <a:lstStyle/>
                    <a:p>
                      <a:r>
                        <a:rPr lang="en-IN" sz="1400" dirty="0">
                          <a:solidFill>
                            <a:schemeClr val="bg1"/>
                          </a:solidFill>
                          <a:latin typeface="Kobern" pitchFamily="2" charset="77"/>
                        </a:rPr>
                        <a:t>All goods</a:t>
                      </a:r>
                      <a:endParaRPr lang="en-IN" dirty="0"/>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lang="en-US" sz="1400" dirty="0">
                          <a:solidFill>
                            <a:schemeClr val="bg1"/>
                          </a:solidFill>
                          <a:latin typeface="Kobern" pitchFamily="2" charset="77"/>
                        </a:rPr>
                        <a:t>All goods (other than nylon)</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5%</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rowSpan="2">
                  <a:txBody>
                    <a:bodyPr/>
                    <a:lstStyle/>
                    <a:p>
                      <a:pPr algn="ctr" latinLnBrk="0" hangingPunct="0"/>
                      <a:r>
                        <a:rPr lang="en-IN" sz="1400" dirty="0">
                          <a:solidFill>
                            <a:schemeClr val="bg1"/>
                          </a:solidFill>
                          <a:latin typeface="Kobern" pitchFamily="2" charset="77"/>
                        </a:rPr>
                        <a:t>5%</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151050507"/>
                  </a:ext>
                </a:extLst>
              </a:tr>
              <a:tr h="0">
                <a:tc vMerge="1">
                  <a:txBody>
                    <a:bodyPr/>
                    <a:lstStyle/>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vMerge="1">
                  <a:txBody>
                    <a:bodyPr/>
                    <a:lstStyle/>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vMerge="1">
                  <a:txBody>
                    <a:bodyPr/>
                    <a:lstStyle/>
                    <a:p>
                      <a:endParaRPr lang="en-IN" dirty="0"/>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lang="en-US" sz="1400" dirty="0">
                          <a:solidFill>
                            <a:schemeClr val="bg1"/>
                          </a:solidFill>
                          <a:latin typeface="Kobern" pitchFamily="2" charset="77"/>
                        </a:rPr>
                        <a:t>All goods of nylon </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7.5%</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vMerge="1">
                  <a:txBody>
                    <a:bodyPr/>
                    <a:lstStyle/>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456831638"/>
                  </a:ext>
                </a:extLst>
              </a:tr>
            </a:tbl>
          </a:graphicData>
        </a:graphic>
      </p:graphicFrame>
      <p:graphicFrame>
        <p:nvGraphicFramePr>
          <p:cNvPr id="4" name="Table 3">
            <a:extLst>
              <a:ext uri="{FF2B5EF4-FFF2-40B4-BE49-F238E27FC236}">
                <a16:creationId xmlns:a16="http://schemas.microsoft.com/office/drawing/2014/main" xmlns="" id="{8974BD60-E7CE-46AB-847A-A8D0449048D6}"/>
              </a:ext>
            </a:extLst>
          </p:cNvPr>
          <p:cNvGraphicFramePr>
            <a:graphicFrameLocks noGrp="1"/>
          </p:cNvGraphicFramePr>
          <p:nvPr>
            <p:extLst>
              <p:ext uri="{D42A27DB-BD31-4B8C-83A1-F6EECF244321}">
                <p14:modId xmlns:p14="http://schemas.microsoft.com/office/powerpoint/2010/main" xmlns="" val="1448737762"/>
              </p:ext>
            </p:extLst>
          </p:nvPr>
        </p:nvGraphicFramePr>
        <p:xfrm>
          <a:off x="1058261" y="3795886"/>
          <a:ext cx="6926695" cy="683158"/>
        </p:xfrm>
        <a:graphic>
          <a:graphicData uri="http://schemas.openxmlformats.org/drawingml/2006/table">
            <a:tbl>
              <a:tblPr firstRow="1" bandRow="1">
                <a:tableStyleId>{5C22544A-7EE6-4342-B048-85BDC9FD1C3A}</a:tableStyleId>
              </a:tblPr>
              <a:tblGrid>
                <a:gridCol w="589991">
                  <a:extLst>
                    <a:ext uri="{9D8B030D-6E8A-4147-A177-3AD203B41FA5}">
                      <a16:colId xmlns:a16="http://schemas.microsoft.com/office/drawing/2014/main" xmlns="" val="3813619658"/>
                    </a:ext>
                  </a:extLst>
                </a:gridCol>
                <a:gridCol w="3449421">
                  <a:extLst>
                    <a:ext uri="{9D8B030D-6E8A-4147-A177-3AD203B41FA5}">
                      <a16:colId xmlns:a16="http://schemas.microsoft.com/office/drawing/2014/main" xmlns="" val="77230206"/>
                    </a:ext>
                  </a:extLst>
                </a:gridCol>
                <a:gridCol w="1577212">
                  <a:extLst>
                    <a:ext uri="{9D8B030D-6E8A-4147-A177-3AD203B41FA5}">
                      <a16:colId xmlns:a16="http://schemas.microsoft.com/office/drawing/2014/main" xmlns="" val="722396520"/>
                    </a:ext>
                  </a:extLst>
                </a:gridCol>
                <a:gridCol w="1310071">
                  <a:extLst>
                    <a:ext uri="{9D8B030D-6E8A-4147-A177-3AD203B41FA5}">
                      <a16:colId xmlns:a16="http://schemas.microsoft.com/office/drawing/2014/main" xmlns="" val="2801441867"/>
                    </a:ext>
                  </a:extLst>
                </a:gridCol>
              </a:tblGrid>
              <a:tr h="184196">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 NO. </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TARIFF ITEM</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DESCRIPTION OF GOODS</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STANDARD RATE</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276219">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319. </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5402, 5403, 5404, 54050000 or 5406</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All goods of nylon</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7.5%</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611531298"/>
                  </a:ext>
                </a:extLst>
              </a:tr>
              <a:tr h="222743">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322.</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5501 to 5510</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All goods of nylon </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7.5% </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029408969"/>
                  </a:ext>
                </a:extLst>
              </a:tr>
            </a:tbl>
          </a:graphicData>
        </a:graphic>
      </p:graphicFrame>
      <p:sp>
        <p:nvSpPr>
          <p:cNvPr id="2" name="Rectangle 1">
            <a:extLst>
              <a:ext uri="{FF2B5EF4-FFF2-40B4-BE49-F238E27FC236}">
                <a16:creationId xmlns:a16="http://schemas.microsoft.com/office/drawing/2014/main" xmlns="" id="{0F5DF249-0F58-4881-8248-81E3E00ACE2A}"/>
              </a:ext>
            </a:extLst>
          </p:cNvPr>
          <p:cNvSpPr/>
          <p:nvPr/>
        </p:nvSpPr>
        <p:spPr>
          <a:xfrm>
            <a:off x="503548" y="3441034"/>
            <a:ext cx="8136904" cy="307777"/>
          </a:xfrm>
          <a:prstGeom prst="rect">
            <a:avLst/>
          </a:prstGeom>
        </p:spPr>
        <p:txBody>
          <a:bodyPr wrap="square">
            <a:spAutoFit/>
          </a:bodyPr>
          <a:lstStyle/>
          <a:p>
            <a:pPr marL="285750" indent="-285750">
              <a:buFont typeface="Wingdings" panose="05000000000000000000" pitchFamily="2" charset="2"/>
              <a:buChar char="Ø"/>
            </a:pPr>
            <a:r>
              <a:rPr lang="en-US" sz="1400" dirty="0">
                <a:solidFill>
                  <a:schemeClr val="bg2"/>
                </a:solidFill>
                <a:latin typeface="Kobern"/>
              </a:rPr>
              <a:t>The following entry have been omitted from Notification No. 50/2017-Cus dated 30.07.2017</a:t>
            </a:r>
            <a:endParaRPr lang="en-IN" sz="1400" dirty="0">
              <a:solidFill>
                <a:schemeClr val="bg2"/>
              </a:solidFill>
              <a:latin typeface="Kobern"/>
            </a:endParaRPr>
          </a:p>
        </p:txBody>
      </p:sp>
    </p:spTree>
    <p:extLst>
      <p:ext uri="{BB962C8B-B14F-4D97-AF65-F5344CB8AC3E}">
        <p14:creationId xmlns:p14="http://schemas.microsoft.com/office/powerpoint/2010/main" xmlns="" val="2201605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74B361CB-4391-420D-AAF3-DDCCB1D30115}"/>
              </a:ext>
            </a:extLst>
          </p:cNvPr>
          <p:cNvSpPr>
            <a:spLocks noGrp="1"/>
          </p:cNvSpPr>
          <p:nvPr>
            <p:ph type="body" sz="quarter" idx="13"/>
          </p:nvPr>
        </p:nvSpPr>
        <p:spPr/>
        <p:txBody>
          <a:bodyPr/>
          <a:lstStyle/>
          <a:p>
            <a:pPr algn="ctr"/>
            <a:r>
              <a:rPr lang="en-US" dirty="0"/>
              <a:t>Changes in Effective Rate of Duty of ‘COTTON’</a:t>
            </a:r>
            <a:endParaRPr lang="en-IN" dirty="0"/>
          </a:p>
        </p:txBody>
      </p:sp>
      <p:graphicFrame>
        <p:nvGraphicFramePr>
          <p:cNvPr id="4" name="Table 3">
            <a:extLst>
              <a:ext uri="{FF2B5EF4-FFF2-40B4-BE49-F238E27FC236}">
                <a16:creationId xmlns:a16="http://schemas.microsoft.com/office/drawing/2014/main" xmlns="" id="{DE89996D-CAFC-4AA3-8A37-5A268DD3ECD9}"/>
              </a:ext>
            </a:extLst>
          </p:cNvPr>
          <p:cNvGraphicFramePr>
            <a:graphicFrameLocks noGrp="1"/>
          </p:cNvGraphicFramePr>
          <p:nvPr>
            <p:extLst>
              <p:ext uri="{D42A27DB-BD31-4B8C-83A1-F6EECF244321}">
                <p14:modId xmlns:p14="http://schemas.microsoft.com/office/powerpoint/2010/main" xmlns="" val="2391935885"/>
              </p:ext>
            </p:extLst>
          </p:nvPr>
        </p:nvGraphicFramePr>
        <p:xfrm>
          <a:off x="336154" y="852299"/>
          <a:ext cx="8392539" cy="1956625"/>
        </p:xfrm>
        <a:graphic>
          <a:graphicData uri="http://schemas.openxmlformats.org/drawingml/2006/table">
            <a:tbl>
              <a:tblPr firstRow="1" bandRow="1">
                <a:tableStyleId>{5C22544A-7EE6-4342-B048-85BDC9FD1C3A}</a:tableStyleId>
              </a:tblPr>
              <a:tblGrid>
                <a:gridCol w="3168352">
                  <a:extLst>
                    <a:ext uri="{9D8B030D-6E8A-4147-A177-3AD203B41FA5}">
                      <a16:colId xmlns:a16="http://schemas.microsoft.com/office/drawing/2014/main" xmlns="" val="77230206"/>
                    </a:ext>
                  </a:extLst>
                </a:gridCol>
                <a:gridCol w="864096">
                  <a:extLst>
                    <a:ext uri="{9D8B030D-6E8A-4147-A177-3AD203B41FA5}">
                      <a16:colId xmlns:a16="http://schemas.microsoft.com/office/drawing/2014/main" xmlns="" val="4184809150"/>
                    </a:ext>
                  </a:extLst>
                </a:gridCol>
                <a:gridCol w="3096344">
                  <a:extLst>
                    <a:ext uri="{9D8B030D-6E8A-4147-A177-3AD203B41FA5}">
                      <a16:colId xmlns:a16="http://schemas.microsoft.com/office/drawing/2014/main" xmlns="" val="4185126683"/>
                    </a:ext>
                  </a:extLst>
                </a:gridCol>
                <a:gridCol w="521674">
                  <a:extLst>
                    <a:ext uri="{9D8B030D-6E8A-4147-A177-3AD203B41FA5}">
                      <a16:colId xmlns:a16="http://schemas.microsoft.com/office/drawing/2014/main" xmlns="" val="50848822"/>
                    </a:ext>
                  </a:extLst>
                </a:gridCol>
                <a:gridCol w="742073">
                  <a:extLst>
                    <a:ext uri="{9D8B030D-6E8A-4147-A177-3AD203B41FA5}">
                      <a16:colId xmlns:a16="http://schemas.microsoft.com/office/drawing/2014/main" xmlns="" val="2534411017"/>
                    </a:ext>
                  </a:extLst>
                </a:gridCol>
              </a:tblGrid>
              <a:tr h="280225">
                <a:tc>
                  <a:txBody>
                    <a:bodyPr/>
                    <a:lstStyle/>
                    <a:p>
                      <a:pPr algn="ctr" latinLnBrk="0" hangingPunct="0"/>
                      <a:r>
                        <a:rPr lang="en-US" sz="1000" cap="all" baseline="0" dirty="0">
                          <a:solidFill>
                            <a:srgbClr val="F3723D"/>
                          </a:solidFill>
                          <a:latin typeface="Kobern" pitchFamily="2" charset="77"/>
                        </a:rPr>
                        <a:t>Notification REF. </a:t>
                      </a:r>
                      <a:endParaRPr lang="en-IN" sz="1000" cap="all" baseline="0" dirty="0">
                        <a:solidFill>
                          <a:srgbClr val="F3723D"/>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Tariff Item</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Description</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From</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To</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373588">
                <a:tc>
                  <a:txBody>
                    <a:bodyPr/>
                    <a:lstStyle/>
                    <a:p>
                      <a:pPr algn="ctr" latinLnBrk="0" hangingPunct="0"/>
                      <a:r>
                        <a:rPr lang="en-US" sz="1400" dirty="0">
                          <a:solidFill>
                            <a:schemeClr val="bg1"/>
                          </a:solidFill>
                          <a:latin typeface="Kobern" pitchFamily="2" charset="77"/>
                        </a:rPr>
                        <a:t>S. No. 314 of Notification 50/2017 </a:t>
                      </a:r>
                    </a:p>
                    <a:p>
                      <a:pPr algn="ctr" latinLnBrk="0" hangingPunct="0"/>
                      <a:r>
                        <a:rPr lang="en-US" sz="1400" dirty="0">
                          <a:solidFill>
                            <a:schemeClr val="bg1"/>
                          </a:solidFill>
                          <a:latin typeface="Kobern" pitchFamily="2" charset="77"/>
                        </a:rPr>
                        <a:t>r/w </a:t>
                      </a:r>
                    </a:p>
                    <a:p>
                      <a:pPr algn="ctr" latinLnBrk="0" hangingPunct="0"/>
                      <a:r>
                        <a:rPr lang="en-US" sz="1400" dirty="0">
                          <a:solidFill>
                            <a:schemeClr val="bg1"/>
                          </a:solidFill>
                          <a:latin typeface="Kobern" pitchFamily="2" charset="77"/>
                        </a:rPr>
                        <a:t>S. No. 14 of Notification 11/2021</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5201</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All goods</a:t>
                      </a:r>
                    </a:p>
                    <a:p>
                      <a:pPr algn="ctr" latinLnBrk="0" hangingPunct="0"/>
                      <a:r>
                        <a:rPr lang="en-US" sz="1400" dirty="0">
                          <a:solidFill>
                            <a:schemeClr val="bg1"/>
                          </a:solidFill>
                          <a:latin typeface="Kobern" pitchFamily="2" charset="77"/>
                        </a:rPr>
                        <a:t>CTH 5201 covers “</a:t>
                      </a:r>
                      <a:r>
                        <a:rPr lang="en-US" sz="1400" i="1" dirty="0">
                          <a:solidFill>
                            <a:schemeClr val="bg1"/>
                          </a:solidFill>
                          <a:latin typeface="Kobern" pitchFamily="2" charset="77"/>
                        </a:rPr>
                        <a:t>C</a:t>
                      </a:r>
                      <a:r>
                        <a:rPr lang="en-IN" sz="1400" i="1" dirty="0" err="1">
                          <a:solidFill>
                            <a:schemeClr val="bg1"/>
                          </a:solidFill>
                          <a:latin typeface="Kobern" pitchFamily="2" charset="77"/>
                        </a:rPr>
                        <a:t>otton</a:t>
                      </a:r>
                      <a:r>
                        <a:rPr lang="en-IN" sz="1400" i="1" dirty="0">
                          <a:solidFill>
                            <a:schemeClr val="bg1"/>
                          </a:solidFill>
                          <a:latin typeface="Kobern" pitchFamily="2" charset="77"/>
                        </a:rPr>
                        <a:t>, not carded or combed</a:t>
                      </a:r>
                      <a:r>
                        <a:rPr lang="en-IN" sz="1400" dirty="0">
                          <a:solidFill>
                            <a:schemeClr val="bg1"/>
                          </a:solidFill>
                          <a:latin typeface="Kobern" pitchFamily="2" charset="77"/>
                        </a:rPr>
                        <a:t>”</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N</a:t>
                      </a:r>
                      <a:r>
                        <a:rPr lang="en-IN" sz="1400" dirty="0" err="1">
                          <a:solidFill>
                            <a:schemeClr val="bg1"/>
                          </a:solidFill>
                          <a:latin typeface="Kobern" pitchFamily="2" charset="77"/>
                        </a:rPr>
                        <a:t>il</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5%</a:t>
                      </a:r>
                    </a:p>
                    <a:p>
                      <a:pPr algn="ctr" latinLnBrk="0" hangingPunct="0"/>
                      <a:r>
                        <a:rPr lang="en-IN" sz="1400" dirty="0">
                          <a:solidFill>
                            <a:schemeClr val="bg1"/>
                          </a:solidFill>
                          <a:latin typeface="Kobern" pitchFamily="2" charset="77"/>
                        </a:rPr>
                        <a:t>[+ 5% (AIDC)]</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760177394"/>
                  </a:ext>
                </a:extLst>
              </a:tr>
              <a:tr h="564211">
                <a:tc>
                  <a:txBody>
                    <a:bodyPr/>
                    <a:lstStyle/>
                    <a:p>
                      <a:pPr algn="ctr" latinLnBrk="0" hangingPunct="0"/>
                      <a:r>
                        <a:rPr lang="en-US" sz="1400" dirty="0">
                          <a:solidFill>
                            <a:schemeClr val="bg1"/>
                          </a:solidFill>
                          <a:latin typeface="Kobern" pitchFamily="2" charset="77"/>
                        </a:rPr>
                        <a:t>S. No. 315 of Notification 50/2017</a:t>
                      </a:r>
                    </a:p>
                    <a:p>
                      <a:pPr algn="ctr" latinLnBrk="0" hangingPunct="0"/>
                      <a:r>
                        <a:rPr lang="en-US" sz="1400" dirty="0">
                          <a:solidFill>
                            <a:schemeClr val="bg1"/>
                          </a:solidFill>
                          <a:latin typeface="Kobern" pitchFamily="2" charset="77"/>
                        </a:rPr>
                        <a:t>r/w </a:t>
                      </a:r>
                    </a:p>
                    <a:p>
                      <a:pPr algn="ctr" latinLnBrk="0" hangingPunct="0"/>
                      <a:r>
                        <a:rPr lang="en-US" sz="1400" dirty="0">
                          <a:solidFill>
                            <a:schemeClr val="bg1"/>
                          </a:solidFill>
                          <a:latin typeface="Kobern" pitchFamily="2" charset="77"/>
                        </a:rPr>
                        <a:t>S. No. 5 of Notification 82/2017 as amended to cover CTH 5202 </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5202</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All goods </a:t>
                      </a:r>
                    </a:p>
                    <a:p>
                      <a:pPr algn="ctr" latinLnBrk="0" hangingPunct="0"/>
                      <a:r>
                        <a:rPr lang="en-IN" sz="1400" dirty="0">
                          <a:solidFill>
                            <a:schemeClr val="bg1"/>
                          </a:solidFill>
                          <a:latin typeface="Kobern" pitchFamily="2" charset="77"/>
                        </a:rPr>
                        <a:t>CTH 5202 covers “</a:t>
                      </a:r>
                      <a:r>
                        <a:rPr lang="en-IN" sz="1400" i="1" dirty="0">
                          <a:solidFill>
                            <a:schemeClr val="bg1"/>
                          </a:solidFill>
                          <a:latin typeface="Kobern" pitchFamily="2" charset="77"/>
                        </a:rPr>
                        <a:t>Cotton Waste (Including Yarn Waste and Garneted Stock)</a:t>
                      </a:r>
                      <a:r>
                        <a:rPr lang="en-IN" sz="1400" dirty="0">
                          <a:solidFill>
                            <a:schemeClr val="bg1"/>
                          </a:solidFill>
                          <a:latin typeface="Kobern" pitchFamily="2" charset="77"/>
                        </a:rPr>
                        <a:t>”</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Nil</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10%</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933312499"/>
                  </a:ext>
                </a:extLst>
              </a:tr>
            </a:tbl>
          </a:graphicData>
        </a:graphic>
      </p:graphicFrame>
      <p:sp>
        <p:nvSpPr>
          <p:cNvPr id="5" name="Text Placeholder 1">
            <a:extLst>
              <a:ext uri="{FF2B5EF4-FFF2-40B4-BE49-F238E27FC236}">
                <a16:creationId xmlns:a16="http://schemas.microsoft.com/office/drawing/2014/main" xmlns="" id="{09B8CFC3-88B4-4624-8186-9B84E87CAB22}"/>
              </a:ext>
            </a:extLst>
          </p:cNvPr>
          <p:cNvSpPr txBox="1">
            <a:spLocks/>
          </p:cNvSpPr>
          <p:nvPr/>
        </p:nvSpPr>
        <p:spPr>
          <a:xfrm>
            <a:off x="426817" y="2895916"/>
            <a:ext cx="8313387" cy="1256037"/>
          </a:xfrm>
          <a:prstGeom prst="rect">
            <a:avLst/>
          </a:prstGeom>
        </p:spPr>
        <p:txBody>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1400" dirty="0">
                <a:solidFill>
                  <a:schemeClr val="bg2"/>
                </a:solidFill>
                <a:latin typeface="Kobern"/>
              </a:rPr>
              <a:t>The following entry have been omitted from Notification No. 50/2017-Cus dated 30.07.2017</a:t>
            </a:r>
            <a:endParaRPr lang="en-IN" sz="1400" dirty="0">
              <a:solidFill>
                <a:schemeClr val="bg2"/>
              </a:solidFill>
              <a:latin typeface="Kobern" panose="00000500000000000000"/>
            </a:endParaRPr>
          </a:p>
        </p:txBody>
      </p:sp>
      <p:graphicFrame>
        <p:nvGraphicFramePr>
          <p:cNvPr id="6" name="Table 5">
            <a:extLst>
              <a:ext uri="{FF2B5EF4-FFF2-40B4-BE49-F238E27FC236}">
                <a16:creationId xmlns:a16="http://schemas.microsoft.com/office/drawing/2014/main" xmlns="" id="{7226C7A5-2859-4FF0-BCE9-B8BEF4616387}"/>
              </a:ext>
            </a:extLst>
          </p:cNvPr>
          <p:cNvGraphicFramePr>
            <a:graphicFrameLocks noGrp="1"/>
          </p:cNvGraphicFramePr>
          <p:nvPr>
            <p:extLst>
              <p:ext uri="{D42A27DB-BD31-4B8C-83A1-F6EECF244321}">
                <p14:modId xmlns:p14="http://schemas.microsoft.com/office/powerpoint/2010/main" xmlns="" val="3345961411"/>
              </p:ext>
            </p:extLst>
          </p:nvPr>
        </p:nvGraphicFramePr>
        <p:xfrm>
          <a:off x="1331640" y="3214916"/>
          <a:ext cx="6480720" cy="545957"/>
        </p:xfrm>
        <a:graphic>
          <a:graphicData uri="http://schemas.openxmlformats.org/drawingml/2006/table">
            <a:tbl>
              <a:tblPr firstRow="1" bandRow="1">
                <a:tableStyleId>{5C22544A-7EE6-4342-B048-85BDC9FD1C3A}</a:tableStyleId>
              </a:tblPr>
              <a:tblGrid>
                <a:gridCol w="900100">
                  <a:extLst>
                    <a:ext uri="{9D8B030D-6E8A-4147-A177-3AD203B41FA5}">
                      <a16:colId xmlns:a16="http://schemas.microsoft.com/office/drawing/2014/main" xmlns="" val="3813619658"/>
                    </a:ext>
                  </a:extLst>
                </a:gridCol>
                <a:gridCol w="1008112">
                  <a:extLst>
                    <a:ext uri="{9D8B030D-6E8A-4147-A177-3AD203B41FA5}">
                      <a16:colId xmlns:a16="http://schemas.microsoft.com/office/drawing/2014/main" xmlns="" val="77230206"/>
                    </a:ext>
                  </a:extLst>
                </a:gridCol>
                <a:gridCol w="2869289">
                  <a:extLst>
                    <a:ext uri="{9D8B030D-6E8A-4147-A177-3AD203B41FA5}">
                      <a16:colId xmlns:a16="http://schemas.microsoft.com/office/drawing/2014/main" xmlns="" val="722396520"/>
                    </a:ext>
                  </a:extLst>
                </a:gridCol>
                <a:gridCol w="1703219">
                  <a:extLst>
                    <a:ext uri="{9D8B030D-6E8A-4147-A177-3AD203B41FA5}">
                      <a16:colId xmlns:a16="http://schemas.microsoft.com/office/drawing/2014/main" xmlns="" val="2801441867"/>
                    </a:ext>
                  </a:extLst>
                </a:gridCol>
              </a:tblGrid>
              <a:tr h="242995">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 NO. </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TARIFF ITEM</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DESCRIPTION OF GOODS</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STANDARD RATE</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302962">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315.</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5202</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All goods</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Nil</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873197141"/>
                  </a:ext>
                </a:extLst>
              </a:tr>
            </a:tbl>
          </a:graphicData>
        </a:graphic>
      </p:graphicFrame>
      <p:sp>
        <p:nvSpPr>
          <p:cNvPr id="3" name="Rectangle 2">
            <a:extLst>
              <a:ext uri="{FF2B5EF4-FFF2-40B4-BE49-F238E27FC236}">
                <a16:creationId xmlns:a16="http://schemas.microsoft.com/office/drawing/2014/main" xmlns="" id="{03A4EFAA-5FAB-48D0-BE09-2AFD55471004}"/>
              </a:ext>
            </a:extLst>
          </p:cNvPr>
          <p:cNvSpPr/>
          <p:nvPr/>
        </p:nvSpPr>
        <p:spPr>
          <a:xfrm>
            <a:off x="403796" y="3804369"/>
            <a:ext cx="8189141" cy="307777"/>
          </a:xfrm>
          <a:prstGeom prst="rect">
            <a:avLst/>
          </a:prstGeom>
        </p:spPr>
        <p:txBody>
          <a:bodyPr wrap="square">
            <a:spAutoFit/>
          </a:bodyPr>
          <a:lstStyle/>
          <a:p>
            <a:pPr marL="285750" indent="-285750">
              <a:buFont typeface="Wingdings" panose="05000000000000000000" pitchFamily="2" charset="2"/>
              <a:buChar char="Ø"/>
            </a:pPr>
            <a:r>
              <a:rPr lang="en-US" sz="1400" dirty="0">
                <a:solidFill>
                  <a:schemeClr val="bg2"/>
                </a:solidFill>
                <a:latin typeface="Kobern"/>
              </a:rPr>
              <a:t>The following amendment have been made at S. No. 5 of </a:t>
            </a:r>
            <a:r>
              <a:rPr lang="en-US" sz="1400" dirty="0">
                <a:solidFill>
                  <a:schemeClr val="bg1"/>
                </a:solidFill>
                <a:latin typeface="Kobern" pitchFamily="2" charset="77"/>
              </a:rPr>
              <a:t>Notification 82/2017-Cus </a:t>
            </a:r>
            <a:r>
              <a:rPr lang="en-US" sz="1400" dirty="0">
                <a:solidFill>
                  <a:schemeClr val="bg2"/>
                </a:solidFill>
                <a:latin typeface="Kobern"/>
              </a:rPr>
              <a:t>dated 27.10.2017</a:t>
            </a:r>
            <a:endParaRPr lang="en-IN" sz="1400" dirty="0">
              <a:solidFill>
                <a:schemeClr val="bg2"/>
              </a:solidFill>
              <a:latin typeface="Kobern"/>
            </a:endParaRPr>
          </a:p>
        </p:txBody>
      </p:sp>
      <p:graphicFrame>
        <p:nvGraphicFramePr>
          <p:cNvPr id="7" name="Table 6">
            <a:extLst>
              <a:ext uri="{FF2B5EF4-FFF2-40B4-BE49-F238E27FC236}">
                <a16:creationId xmlns:a16="http://schemas.microsoft.com/office/drawing/2014/main" xmlns="" id="{5F76E188-5133-4AC5-849A-D8B0B6748168}"/>
              </a:ext>
            </a:extLst>
          </p:cNvPr>
          <p:cNvGraphicFramePr>
            <a:graphicFrameLocks noGrp="1"/>
          </p:cNvGraphicFramePr>
          <p:nvPr>
            <p:extLst>
              <p:ext uri="{D42A27DB-BD31-4B8C-83A1-F6EECF244321}">
                <p14:modId xmlns:p14="http://schemas.microsoft.com/office/powerpoint/2010/main" xmlns="" val="274513219"/>
              </p:ext>
            </p:extLst>
          </p:nvPr>
        </p:nvGraphicFramePr>
        <p:xfrm>
          <a:off x="1403647" y="4130868"/>
          <a:ext cx="6408713" cy="537083"/>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xmlns="" val="3813619658"/>
                    </a:ext>
                  </a:extLst>
                </a:gridCol>
                <a:gridCol w="1872208">
                  <a:extLst>
                    <a:ext uri="{9D8B030D-6E8A-4147-A177-3AD203B41FA5}">
                      <a16:colId xmlns:a16="http://schemas.microsoft.com/office/drawing/2014/main" xmlns="" val="77230206"/>
                    </a:ext>
                  </a:extLst>
                </a:gridCol>
                <a:gridCol w="2376264">
                  <a:extLst>
                    <a:ext uri="{9D8B030D-6E8A-4147-A177-3AD203B41FA5}">
                      <a16:colId xmlns:a16="http://schemas.microsoft.com/office/drawing/2014/main" xmlns="" val="664832355"/>
                    </a:ext>
                  </a:extLst>
                </a:gridCol>
                <a:gridCol w="936104">
                  <a:extLst>
                    <a:ext uri="{9D8B030D-6E8A-4147-A177-3AD203B41FA5}">
                      <a16:colId xmlns:a16="http://schemas.microsoft.com/office/drawing/2014/main" xmlns="" val="722396520"/>
                    </a:ext>
                  </a:extLst>
                </a:gridCol>
                <a:gridCol w="792089">
                  <a:extLst>
                    <a:ext uri="{9D8B030D-6E8A-4147-A177-3AD203B41FA5}">
                      <a16:colId xmlns:a16="http://schemas.microsoft.com/office/drawing/2014/main" xmlns="" val="2801441867"/>
                    </a:ext>
                  </a:extLst>
                </a:gridCol>
              </a:tblGrid>
              <a:tr h="242995">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 NO</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TARIFF ITEM </a:t>
                      </a:r>
                    </a:p>
                    <a:p>
                      <a:pPr algn="ctr">
                        <a:lnSpc>
                          <a:spcPct val="107000"/>
                        </a:lnSpc>
                        <a:spcAft>
                          <a:spcPts val="0"/>
                        </a:spcAft>
                      </a:pPr>
                      <a:r>
                        <a:rPr lang="en-US" sz="1000" b="1" dirty="0">
                          <a:solidFill>
                            <a:schemeClr val="accent3"/>
                          </a:solidFill>
                          <a:effectLst/>
                          <a:latin typeface="Kobern"/>
                          <a:ea typeface="Calibri" panose="020F0502020204030204" pitchFamily="34" charset="0"/>
                          <a:cs typeface="Times New Roman" panose="02020603050405020304" pitchFamily="18" charset="0"/>
                        </a:rPr>
                        <a:t>(</a:t>
                      </a:r>
                      <a:r>
                        <a:rPr lang="en-IN" sz="1000" b="1" dirty="0">
                          <a:solidFill>
                            <a:schemeClr val="accent3"/>
                          </a:solidFill>
                          <a:effectLst/>
                          <a:latin typeface="Kobern"/>
                          <a:ea typeface="Calibri" panose="020F0502020204030204" pitchFamily="34" charset="0"/>
                          <a:cs typeface="Times New Roman" panose="02020603050405020304" pitchFamily="18" charset="0"/>
                        </a:rPr>
                        <a:t>BEFORE)</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TARIFF ITEM </a:t>
                      </a:r>
                    </a:p>
                    <a:p>
                      <a:pPr algn="ctr">
                        <a:lnSpc>
                          <a:spcPct val="107000"/>
                        </a:lnSpc>
                        <a:spcAft>
                          <a:spcPts val="0"/>
                        </a:spcAft>
                      </a:pPr>
                      <a:r>
                        <a:rPr lang="en-US" sz="1000" b="1" dirty="0">
                          <a:solidFill>
                            <a:schemeClr val="accent3"/>
                          </a:solidFill>
                          <a:effectLst/>
                          <a:latin typeface="Kobern"/>
                          <a:ea typeface="Calibri" panose="020F0502020204030204" pitchFamily="34" charset="0"/>
                          <a:cs typeface="Times New Roman" panose="02020603050405020304" pitchFamily="18" charset="0"/>
                        </a:rPr>
                        <a:t>(</a:t>
                      </a:r>
                      <a:r>
                        <a:rPr lang="en-IN" sz="1000" b="1" dirty="0">
                          <a:solidFill>
                            <a:schemeClr val="accent3"/>
                          </a:solidFill>
                          <a:effectLst/>
                          <a:latin typeface="Kobern"/>
                          <a:ea typeface="Calibri" panose="020F0502020204030204" pitchFamily="34" charset="0"/>
                          <a:cs typeface="Times New Roman" panose="02020603050405020304" pitchFamily="18" charset="0"/>
                        </a:rPr>
                        <a:t>AFTER)</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DESCRIPTION OF GOODS</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STANDARD RATE</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0">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315</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5204, 5205, 5206, 5207</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marR="0" lvl="0" indent="0" algn="just" defTabSz="914400" rtl="0" eaLnBrk="1" fontAlgn="auto" latinLnBrk="1" hangingPunct="1">
                        <a:lnSpc>
                          <a:spcPct val="107000"/>
                        </a:lnSpc>
                        <a:spcBef>
                          <a:spcPts val="0"/>
                        </a:spcBef>
                        <a:spcAft>
                          <a:spcPts val="0"/>
                        </a:spcAft>
                        <a:buClrTx/>
                        <a:buSzTx/>
                        <a:buFontTx/>
                        <a:buNone/>
                        <a:tabLst/>
                        <a:defRPr/>
                      </a:pPr>
                      <a:r>
                        <a:rPr lang="en-US" sz="1400" dirty="0">
                          <a:solidFill>
                            <a:schemeClr val="bg2"/>
                          </a:solidFill>
                          <a:effectLst/>
                          <a:latin typeface="Kobern"/>
                          <a:ea typeface="Calibri" panose="020F0502020204030204" pitchFamily="34" charset="0"/>
                          <a:cs typeface="Times New Roman" panose="02020603050405020304" pitchFamily="18" charset="0"/>
                        </a:rPr>
                        <a:t>5202, 5204, 5205, 5206, 5207</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All goods</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10%</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873197141"/>
                  </a:ext>
                </a:extLst>
              </a:tr>
            </a:tbl>
          </a:graphicData>
        </a:graphic>
      </p:graphicFrame>
    </p:spTree>
    <p:extLst>
      <p:ext uri="{BB962C8B-B14F-4D97-AF65-F5344CB8AC3E}">
        <p14:creationId xmlns:p14="http://schemas.microsoft.com/office/powerpoint/2010/main" xmlns="" val="3452646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74B361CB-4391-420D-AAF3-DDCCB1D30115}"/>
              </a:ext>
            </a:extLst>
          </p:cNvPr>
          <p:cNvSpPr>
            <a:spLocks noGrp="1"/>
          </p:cNvSpPr>
          <p:nvPr>
            <p:ph type="body" sz="quarter" idx="13"/>
          </p:nvPr>
        </p:nvSpPr>
        <p:spPr/>
        <p:txBody>
          <a:bodyPr/>
          <a:lstStyle/>
          <a:p>
            <a:pPr algn="ctr"/>
            <a:r>
              <a:rPr lang="en-US" dirty="0"/>
              <a:t>Changes in Effective Rate of Duty of ‘Caprolactam’ and ‘SILK’</a:t>
            </a:r>
            <a:endParaRPr lang="en-IN" dirty="0"/>
          </a:p>
        </p:txBody>
      </p:sp>
      <p:graphicFrame>
        <p:nvGraphicFramePr>
          <p:cNvPr id="4" name="Table 3">
            <a:extLst>
              <a:ext uri="{FF2B5EF4-FFF2-40B4-BE49-F238E27FC236}">
                <a16:creationId xmlns:a16="http://schemas.microsoft.com/office/drawing/2014/main" xmlns="" id="{DE89996D-CAFC-4AA3-8A37-5A268DD3ECD9}"/>
              </a:ext>
            </a:extLst>
          </p:cNvPr>
          <p:cNvGraphicFramePr>
            <a:graphicFrameLocks noGrp="1"/>
          </p:cNvGraphicFramePr>
          <p:nvPr>
            <p:extLst>
              <p:ext uri="{D42A27DB-BD31-4B8C-83A1-F6EECF244321}">
                <p14:modId xmlns:p14="http://schemas.microsoft.com/office/powerpoint/2010/main" xmlns="" val="1596527576"/>
              </p:ext>
            </p:extLst>
          </p:nvPr>
        </p:nvGraphicFramePr>
        <p:xfrm>
          <a:off x="726996" y="1347614"/>
          <a:ext cx="7690008" cy="1743265"/>
        </p:xfrm>
        <a:graphic>
          <a:graphicData uri="http://schemas.openxmlformats.org/drawingml/2006/table">
            <a:tbl>
              <a:tblPr firstRow="1" bandRow="1">
                <a:tableStyleId>{5C22544A-7EE6-4342-B048-85BDC9FD1C3A}</a:tableStyleId>
              </a:tblPr>
              <a:tblGrid>
                <a:gridCol w="2321805">
                  <a:extLst>
                    <a:ext uri="{9D8B030D-6E8A-4147-A177-3AD203B41FA5}">
                      <a16:colId xmlns:a16="http://schemas.microsoft.com/office/drawing/2014/main" xmlns="" val="77230206"/>
                    </a:ext>
                  </a:extLst>
                </a:gridCol>
                <a:gridCol w="1008112">
                  <a:extLst>
                    <a:ext uri="{9D8B030D-6E8A-4147-A177-3AD203B41FA5}">
                      <a16:colId xmlns:a16="http://schemas.microsoft.com/office/drawing/2014/main" xmlns="" val="4184809150"/>
                    </a:ext>
                  </a:extLst>
                </a:gridCol>
                <a:gridCol w="2793556">
                  <a:extLst>
                    <a:ext uri="{9D8B030D-6E8A-4147-A177-3AD203B41FA5}">
                      <a16:colId xmlns:a16="http://schemas.microsoft.com/office/drawing/2014/main" xmlns="" val="4185126683"/>
                    </a:ext>
                  </a:extLst>
                </a:gridCol>
                <a:gridCol w="824462">
                  <a:extLst>
                    <a:ext uri="{9D8B030D-6E8A-4147-A177-3AD203B41FA5}">
                      <a16:colId xmlns:a16="http://schemas.microsoft.com/office/drawing/2014/main" xmlns="" val="50848822"/>
                    </a:ext>
                  </a:extLst>
                </a:gridCol>
                <a:gridCol w="742073">
                  <a:extLst>
                    <a:ext uri="{9D8B030D-6E8A-4147-A177-3AD203B41FA5}">
                      <a16:colId xmlns:a16="http://schemas.microsoft.com/office/drawing/2014/main" xmlns="" val="2534411017"/>
                    </a:ext>
                  </a:extLst>
                </a:gridCol>
              </a:tblGrid>
              <a:tr h="280225">
                <a:tc>
                  <a:txBody>
                    <a:bodyPr/>
                    <a:lstStyle/>
                    <a:p>
                      <a:pPr algn="ctr" latinLnBrk="0" hangingPunct="0"/>
                      <a:r>
                        <a:rPr lang="en-US" sz="1000" cap="all" baseline="0" dirty="0">
                          <a:solidFill>
                            <a:srgbClr val="F3723D"/>
                          </a:solidFill>
                          <a:latin typeface="Kobern" pitchFamily="2" charset="77"/>
                        </a:rPr>
                        <a:t>Notification REF. </a:t>
                      </a:r>
                      <a:endParaRPr lang="en-IN" sz="1000" cap="all" baseline="0" dirty="0">
                        <a:solidFill>
                          <a:srgbClr val="F3723D"/>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Tariff Item</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Description</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From</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000" cap="all" baseline="0" dirty="0">
                          <a:solidFill>
                            <a:srgbClr val="F3723D"/>
                          </a:solidFill>
                          <a:latin typeface="Kobern" pitchFamily="2" charset="77"/>
                        </a:rPr>
                        <a:t>To</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373588">
                <a:tc>
                  <a:txBody>
                    <a:bodyPr/>
                    <a:lstStyle/>
                    <a:p>
                      <a:pPr algn="ctr" latinLnBrk="0" hangingPunct="0"/>
                      <a:r>
                        <a:rPr lang="en-US" sz="1400" dirty="0">
                          <a:solidFill>
                            <a:schemeClr val="bg1"/>
                          </a:solidFill>
                          <a:latin typeface="Kobern" pitchFamily="2" charset="77"/>
                        </a:rPr>
                        <a:t>S. No. 210 of Notification 50/2017</a:t>
                      </a:r>
                    </a:p>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2933 71 00</a:t>
                      </a:r>
                    </a:p>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lang="en-IN" sz="1400" dirty="0">
                          <a:solidFill>
                            <a:schemeClr val="bg1"/>
                          </a:solidFill>
                          <a:latin typeface="Kobern" pitchFamily="2" charset="77"/>
                        </a:rPr>
                        <a:t>Caprolactam</a:t>
                      </a:r>
                    </a:p>
                    <a:p>
                      <a:pPr algn="ctr" latinLnBrk="0" hangingPunct="0"/>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7.5%</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5%</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625268573"/>
                  </a:ext>
                </a:extLst>
              </a:tr>
              <a:tr h="373588">
                <a:tc>
                  <a:txBody>
                    <a:bodyPr/>
                    <a:lstStyle/>
                    <a:p>
                      <a:pPr algn="ctr" latinLnBrk="0" hangingPunct="0"/>
                      <a:r>
                        <a:rPr lang="en-US" sz="1400" dirty="0">
                          <a:solidFill>
                            <a:schemeClr val="bg1"/>
                          </a:solidFill>
                          <a:latin typeface="Kobern" pitchFamily="2" charset="77"/>
                        </a:rPr>
                        <a:t>S. No. 2 of Notification 82/2017</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IN" sz="1400" dirty="0">
                          <a:solidFill>
                            <a:schemeClr val="bg1"/>
                          </a:solidFill>
                          <a:latin typeface="Kobern" pitchFamily="2" charset="77"/>
                        </a:rPr>
                        <a:t>5004, 5005, 5006, 5007</a:t>
                      </a: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All goods</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10%</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ctr" latinLnBrk="0" hangingPunct="0"/>
                      <a:r>
                        <a:rPr lang="en-US" sz="1400" dirty="0">
                          <a:solidFill>
                            <a:schemeClr val="bg1"/>
                          </a:solidFill>
                          <a:latin typeface="Kobern" pitchFamily="2" charset="77"/>
                        </a:rPr>
                        <a:t>15%</a:t>
                      </a:r>
                      <a:endParaRPr lang="en-IN" sz="1400" dirty="0">
                        <a:solidFill>
                          <a:schemeClr val="bg1"/>
                        </a:solidFill>
                        <a:latin typeface="Kobern" pitchFamily="2" charset="77"/>
                      </a:endParaRPr>
                    </a:p>
                  </a:txBody>
                  <a:tcP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82769857"/>
                  </a:ext>
                </a:extLst>
              </a:tr>
            </a:tbl>
          </a:graphicData>
        </a:graphic>
      </p:graphicFrame>
    </p:spTree>
    <p:extLst>
      <p:ext uri="{BB962C8B-B14F-4D97-AF65-F5344CB8AC3E}">
        <p14:creationId xmlns:p14="http://schemas.microsoft.com/office/powerpoint/2010/main" xmlns="" val="2107504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BBCFB0B-F6B1-4508-8782-75FF852EF74A}"/>
              </a:ext>
            </a:extLst>
          </p:cNvPr>
          <p:cNvSpPr>
            <a:spLocks noGrp="1"/>
          </p:cNvSpPr>
          <p:nvPr>
            <p:ph type="body" sz="quarter" idx="11"/>
          </p:nvPr>
        </p:nvSpPr>
        <p:spPr/>
        <p:txBody>
          <a:bodyPr/>
          <a:lstStyle/>
          <a:p>
            <a:r>
              <a:rPr lang="en-US" dirty="0"/>
              <a:t>The following entries have been omitted from Notification No. 50/2017-Cus dated 30.07.2017</a:t>
            </a:r>
            <a:endParaRPr lang="en-IN" dirty="0"/>
          </a:p>
        </p:txBody>
      </p:sp>
      <p:sp>
        <p:nvSpPr>
          <p:cNvPr id="3" name="Text Placeholder 2">
            <a:extLst>
              <a:ext uri="{FF2B5EF4-FFF2-40B4-BE49-F238E27FC236}">
                <a16:creationId xmlns:a16="http://schemas.microsoft.com/office/drawing/2014/main" xmlns="" id="{6B0115D2-4DD5-41F6-9DBD-CC16B07B14A1}"/>
              </a:ext>
            </a:extLst>
          </p:cNvPr>
          <p:cNvSpPr>
            <a:spLocks noGrp="1"/>
          </p:cNvSpPr>
          <p:nvPr>
            <p:ph type="body" sz="quarter" idx="13"/>
          </p:nvPr>
        </p:nvSpPr>
        <p:spPr/>
        <p:txBody>
          <a:bodyPr/>
          <a:lstStyle/>
          <a:p>
            <a:pPr algn="ctr"/>
            <a:r>
              <a:rPr lang="en-US" dirty="0"/>
              <a:t>Other omission of Exemption Benefit</a:t>
            </a:r>
            <a:endParaRPr lang="en-IN" dirty="0"/>
          </a:p>
          <a:p>
            <a:endParaRPr lang="en-IN" dirty="0"/>
          </a:p>
        </p:txBody>
      </p:sp>
      <p:graphicFrame>
        <p:nvGraphicFramePr>
          <p:cNvPr id="6" name="Table 5">
            <a:extLst>
              <a:ext uri="{FF2B5EF4-FFF2-40B4-BE49-F238E27FC236}">
                <a16:creationId xmlns:a16="http://schemas.microsoft.com/office/drawing/2014/main" xmlns="" id="{983C6A90-6F63-4CE6-A4E5-78E60ECFF21B}"/>
              </a:ext>
            </a:extLst>
          </p:cNvPr>
          <p:cNvGraphicFramePr>
            <a:graphicFrameLocks noGrp="1"/>
          </p:cNvGraphicFramePr>
          <p:nvPr>
            <p:extLst>
              <p:ext uri="{D42A27DB-BD31-4B8C-83A1-F6EECF244321}">
                <p14:modId xmlns:p14="http://schemas.microsoft.com/office/powerpoint/2010/main" xmlns="" val="1494184663"/>
              </p:ext>
            </p:extLst>
          </p:nvPr>
        </p:nvGraphicFramePr>
        <p:xfrm>
          <a:off x="432000" y="1342338"/>
          <a:ext cx="8244456" cy="2744597"/>
        </p:xfrm>
        <a:graphic>
          <a:graphicData uri="http://schemas.openxmlformats.org/drawingml/2006/table">
            <a:tbl>
              <a:tblPr firstRow="1" bandRow="1">
                <a:tableStyleId>{5C22544A-7EE6-4342-B048-85BDC9FD1C3A}</a:tableStyleId>
              </a:tblPr>
              <a:tblGrid>
                <a:gridCol w="539600">
                  <a:extLst>
                    <a:ext uri="{9D8B030D-6E8A-4147-A177-3AD203B41FA5}">
                      <a16:colId xmlns:a16="http://schemas.microsoft.com/office/drawing/2014/main" xmlns="" val="3813619658"/>
                    </a:ext>
                  </a:extLst>
                </a:gridCol>
                <a:gridCol w="1584176">
                  <a:extLst>
                    <a:ext uri="{9D8B030D-6E8A-4147-A177-3AD203B41FA5}">
                      <a16:colId xmlns:a16="http://schemas.microsoft.com/office/drawing/2014/main" xmlns="" val="77230206"/>
                    </a:ext>
                  </a:extLst>
                </a:gridCol>
                <a:gridCol w="4968552">
                  <a:extLst>
                    <a:ext uri="{9D8B030D-6E8A-4147-A177-3AD203B41FA5}">
                      <a16:colId xmlns:a16="http://schemas.microsoft.com/office/drawing/2014/main" xmlns="" val="722396520"/>
                    </a:ext>
                  </a:extLst>
                </a:gridCol>
                <a:gridCol w="1152128">
                  <a:extLst>
                    <a:ext uri="{9D8B030D-6E8A-4147-A177-3AD203B41FA5}">
                      <a16:colId xmlns:a16="http://schemas.microsoft.com/office/drawing/2014/main" xmlns="" val="2801441867"/>
                    </a:ext>
                  </a:extLst>
                </a:gridCol>
              </a:tblGrid>
              <a:tr h="365316">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 NO. </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CHAPTER OR HEADING OR SUB–HEADING OR TARIFF ITEM</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DESCRIPTION OF GOODS</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STANDARD RATE</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373588">
                <a:tc>
                  <a:txBody>
                    <a:bodyPr/>
                    <a:lstStyle/>
                    <a:p>
                      <a:pPr algn="just">
                        <a:lnSpc>
                          <a:spcPct val="107000"/>
                        </a:lnSpc>
                        <a:spcAft>
                          <a:spcPts val="0"/>
                        </a:spcAft>
                      </a:pPr>
                      <a:r>
                        <a:rPr lang="en-IN" sz="1400">
                          <a:solidFill>
                            <a:schemeClr val="bg2"/>
                          </a:solidFill>
                          <a:effectLst/>
                          <a:latin typeface="Kobern"/>
                          <a:ea typeface="Calibri" panose="020F0502020204030204" pitchFamily="34" charset="0"/>
                          <a:cs typeface="Times New Roman" panose="02020603050405020304" pitchFamily="18" charset="0"/>
                        </a:rPr>
                        <a:t>311.</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52 or any Chapter</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(a) Fasteners including buttons and snap fasteners, zip fasteners including zippers in roll, sliders / pullers and end stoppers, and parts thereof; (b)Inlay cards; (c ) Shoulder pads; (d) Buckles; (e ) Eyelets; (f) Hooks and eyes;</a:t>
                      </a:r>
                    </a:p>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a:solidFill>
                            <a:schemeClr val="bg2"/>
                          </a:solidFill>
                          <a:effectLst/>
                          <a:latin typeface="Kobern"/>
                          <a:ea typeface="Calibri" panose="020F0502020204030204" pitchFamily="34" charset="0"/>
                          <a:cs typeface="Times New Roman" panose="02020603050405020304" pitchFamily="18" charset="0"/>
                        </a:rPr>
                        <a:t>Nil </a:t>
                      </a:r>
                      <a:endParaRPr lang="en-IN" sz="140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760177394"/>
                  </a:ext>
                </a:extLst>
              </a:tr>
              <a:tr h="564211">
                <a:tc>
                  <a:txBody>
                    <a:bodyPr/>
                    <a:lstStyle/>
                    <a:p>
                      <a:pPr algn="just">
                        <a:lnSpc>
                          <a:spcPct val="107000"/>
                        </a:lnSpc>
                        <a:spcAft>
                          <a:spcPts val="0"/>
                        </a:spcAft>
                      </a:pPr>
                      <a:r>
                        <a:rPr lang="en-IN" sz="1400">
                          <a:solidFill>
                            <a:schemeClr val="bg2"/>
                          </a:solidFill>
                          <a:effectLst/>
                          <a:latin typeface="Kobern"/>
                          <a:ea typeface="Calibri" panose="020F0502020204030204" pitchFamily="34" charset="0"/>
                          <a:cs typeface="Times New Roman" panose="02020603050405020304" pitchFamily="18" charset="0"/>
                        </a:rPr>
                        <a:t>312.</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Any Chapter </a:t>
                      </a:r>
                      <a:endParaRPr lang="en-IN" sz="1400" dirty="0">
                        <a:solidFill>
                          <a:schemeClr val="bg2"/>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400">
                          <a:solidFill>
                            <a:schemeClr val="bg2"/>
                          </a:solidFill>
                          <a:effectLst/>
                          <a:latin typeface="Kobern"/>
                          <a:ea typeface="Calibri" panose="020F0502020204030204" pitchFamily="34" charset="0"/>
                          <a:cs typeface="Times New Roman" panose="02020603050405020304" pitchFamily="18" charset="0"/>
                        </a:rPr>
                        <a:t>(a) Buckles, “D” Rings and “O” Rings, eyelets, hooks and eyes, rivets, studs, decorative fittings and metal trimmings; (b) Buttons and snap fasteners, zip fasteners including zippers in roll, sliders and end stoppers; (c)Velcro Hook, Velcro tapes and Loop tape;</a:t>
                      </a:r>
                    </a:p>
                    <a:p>
                      <a:pPr algn="just">
                        <a:lnSpc>
                          <a:spcPct val="107000"/>
                        </a:lnSpc>
                        <a:spcAft>
                          <a:spcPts val="0"/>
                        </a:spcAft>
                      </a:pPr>
                      <a:r>
                        <a:rPr lang="en-IN" sz="1400">
                          <a:solidFill>
                            <a:schemeClr val="bg2"/>
                          </a:solidFill>
                          <a:effectLst/>
                          <a:latin typeface="Kobern"/>
                          <a:ea typeface="Calibri" panose="020F0502020204030204" pitchFamily="34" charset="0"/>
                          <a:cs typeface="Times New Roman" panose="02020603050405020304" pitchFamily="18" charset="0"/>
                        </a:rPr>
                        <a:t> […]</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Nil </a:t>
                      </a:r>
                      <a:endParaRPr lang="en-IN" sz="1400" dirty="0">
                        <a:solidFill>
                          <a:schemeClr val="bg2"/>
                        </a:solidFill>
                        <a:effectLst/>
                        <a:latin typeface="Kobern"/>
                        <a:ea typeface="Calibri" panose="020F0502020204030204" pitchFamily="34" charset="0"/>
                        <a:cs typeface="Times New Roman" panose="02020603050405020304" pitchFamily="18" charset="0"/>
                      </a:endParaRPr>
                    </a:p>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 </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933312499"/>
                  </a:ext>
                </a:extLst>
              </a:tr>
            </a:tbl>
          </a:graphicData>
        </a:graphic>
      </p:graphicFrame>
    </p:spTree>
    <p:extLst>
      <p:ext uri="{BB962C8B-B14F-4D97-AF65-F5344CB8AC3E}">
        <p14:creationId xmlns:p14="http://schemas.microsoft.com/office/powerpoint/2010/main" xmlns="" val="805270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7E327167-8F92-4C82-A8E6-BBD3B5E23023}"/>
              </a:ext>
            </a:extLst>
          </p:cNvPr>
          <p:cNvSpPr>
            <a:spLocks noGrp="1"/>
          </p:cNvSpPr>
          <p:nvPr>
            <p:ph type="body" sz="quarter" idx="12"/>
          </p:nvPr>
        </p:nvSpPr>
        <p:spPr/>
        <p:txBody>
          <a:bodyPr/>
          <a:lstStyle/>
          <a:p>
            <a:r>
              <a:rPr lang="en-US" dirty="0"/>
              <a:t>Goods and Services Tax</a:t>
            </a:r>
            <a:endParaRPr lang="en-IN" dirty="0"/>
          </a:p>
        </p:txBody>
      </p:sp>
    </p:spTree>
    <p:extLst>
      <p:ext uri="{BB962C8B-B14F-4D97-AF65-F5344CB8AC3E}">
        <p14:creationId xmlns:p14="http://schemas.microsoft.com/office/powerpoint/2010/main" xmlns="" val="1729632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B84DB381-C68A-498F-9EC2-67EE227E32FF}"/>
              </a:ext>
            </a:extLst>
          </p:cNvPr>
          <p:cNvSpPr>
            <a:spLocks noGrp="1"/>
          </p:cNvSpPr>
          <p:nvPr>
            <p:ph type="body" sz="quarter" idx="13"/>
          </p:nvPr>
        </p:nvSpPr>
        <p:spPr/>
        <p:txBody>
          <a:bodyPr/>
          <a:lstStyle/>
          <a:p>
            <a:pPr algn="ctr"/>
            <a:r>
              <a:rPr lang="en-US" dirty="0"/>
              <a:t>Omission of Exemption Benefit (Contd.)</a:t>
            </a:r>
            <a:endParaRPr lang="en-IN" dirty="0"/>
          </a:p>
          <a:p>
            <a:endParaRPr lang="en-IN" dirty="0"/>
          </a:p>
        </p:txBody>
      </p:sp>
      <p:graphicFrame>
        <p:nvGraphicFramePr>
          <p:cNvPr id="4" name="Table 3">
            <a:extLst>
              <a:ext uri="{FF2B5EF4-FFF2-40B4-BE49-F238E27FC236}">
                <a16:creationId xmlns:a16="http://schemas.microsoft.com/office/drawing/2014/main" xmlns="" id="{E55FEC06-CD17-42E6-847F-989230EFA762}"/>
              </a:ext>
            </a:extLst>
          </p:cNvPr>
          <p:cNvGraphicFramePr>
            <a:graphicFrameLocks noGrp="1"/>
          </p:cNvGraphicFramePr>
          <p:nvPr>
            <p:extLst>
              <p:ext uri="{D42A27DB-BD31-4B8C-83A1-F6EECF244321}">
                <p14:modId xmlns:p14="http://schemas.microsoft.com/office/powerpoint/2010/main" xmlns="" val="3321130370"/>
              </p:ext>
            </p:extLst>
          </p:nvPr>
        </p:nvGraphicFramePr>
        <p:xfrm>
          <a:off x="381609" y="987574"/>
          <a:ext cx="8294847" cy="1268350"/>
        </p:xfrm>
        <a:graphic>
          <a:graphicData uri="http://schemas.openxmlformats.org/drawingml/2006/table">
            <a:tbl>
              <a:tblPr firstRow="1" bandRow="1">
                <a:tableStyleId>{5C22544A-7EE6-4342-B048-85BDC9FD1C3A}</a:tableStyleId>
              </a:tblPr>
              <a:tblGrid>
                <a:gridCol w="589991">
                  <a:extLst>
                    <a:ext uri="{9D8B030D-6E8A-4147-A177-3AD203B41FA5}">
                      <a16:colId xmlns:a16="http://schemas.microsoft.com/office/drawing/2014/main" xmlns="" val="3813619658"/>
                    </a:ext>
                  </a:extLst>
                </a:gridCol>
                <a:gridCol w="1821817">
                  <a:extLst>
                    <a:ext uri="{9D8B030D-6E8A-4147-A177-3AD203B41FA5}">
                      <a16:colId xmlns:a16="http://schemas.microsoft.com/office/drawing/2014/main" xmlns="" val="77230206"/>
                    </a:ext>
                  </a:extLst>
                </a:gridCol>
                <a:gridCol w="4298863">
                  <a:extLst>
                    <a:ext uri="{9D8B030D-6E8A-4147-A177-3AD203B41FA5}">
                      <a16:colId xmlns:a16="http://schemas.microsoft.com/office/drawing/2014/main" xmlns="" val="722396520"/>
                    </a:ext>
                  </a:extLst>
                </a:gridCol>
                <a:gridCol w="1584176">
                  <a:extLst>
                    <a:ext uri="{9D8B030D-6E8A-4147-A177-3AD203B41FA5}">
                      <a16:colId xmlns:a16="http://schemas.microsoft.com/office/drawing/2014/main" xmlns="" val="2801441867"/>
                    </a:ext>
                  </a:extLst>
                </a:gridCol>
              </a:tblGrid>
              <a:tr h="365316">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 NO. </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CHAPTER OR HEADING OR SUB–HEADING OR TARIFF ITEM</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DESCRIPTION OF GOODS</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000" b="1" dirty="0">
                          <a:solidFill>
                            <a:schemeClr val="accent3"/>
                          </a:solidFill>
                          <a:effectLst/>
                          <a:latin typeface="Kobern"/>
                          <a:ea typeface="Calibri" panose="020F0502020204030204" pitchFamily="34" charset="0"/>
                          <a:cs typeface="Times New Roman" panose="02020603050405020304" pitchFamily="18" charset="0"/>
                        </a:rPr>
                        <a:t>STANDARD RATE</a:t>
                      </a:r>
                      <a:endParaRPr lang="en-IN" sz="1000" dirty="0">
                        <a:solidFill>
                          <a:schemeClr val="accent3"/>
                        </a:solidFill>
                        <a:effectLst/>
                        <a:latin typeface="Kobern"/>
                        <a:ea typeface="Calibri" panose="020F0502020204030204" pitchFamily="34" charset="0"/>
                        <a:cs typeface="Times New Roman" panose="02020603050405020304" pitchFamily="18" charset="0"/>
                      </a:endParaRP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345148477"/>
                  </a:ext>
                </a:extLst>
              </a:tr>
              <a:tr h="564211">
                <a:tc>
                  <a:txBody>
                    <a:bodyPr/>
                    <a:lstStyle/>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313.</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Any Chapter</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(a) Zipper, fastener and slider ; (b) Lace; (c )Velcro tape; (d) Elastic tape, curtain tape and </a:t>
                      </a:r>
                      <a:r>
                        <a:rPr lang="en-IN" sz="1400" dirty="0" err="1">
                          <a:solidFill>
                            <a:schemeClr val="bg2"/>
                          </a:solidFill>
                          <a:effectLst/>
                          <a:latin typeface="Kobern"/>
                          <a:ea typeface="Calibri" panose="020F0502020204030204" pitchFamily="34" charset="0"/>
                          <a:cs typeface="Times New Roman" panose="02020603050405020304" pitchFamily="18" charset="0"/>
                        </a:rPr>
                        <a:t>edgeband</a:t>
                      </a:r>
                      <a:r>
                        <a:rPr lang="en-IN" sz="1400" dirty="0">
                          <a:solidFill>
                            <a:schemeClr val="bg2"/>
                          </a:solidFill>
                          <a:effectLst/>
                          <a:latin typeface="Kobern"/>
                          <a:ea typeface="Calibri" panose="020F0502020204030204" pitchFamily="34" charset="0"/>
                          <a:cs typeface="Times New Roman" panose="02020603050405020304" pitchFamily="18" charset="0"/>
                        </a:rPr>
                        <a:t> tape; (e ) Curtain hook; (f) Button and eyelet; (g) Tassel;</a:t>
                      </a:r>
                    </a:p>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just">
                        <a:lnSpc>
                          <a:spcPct val="107000"/>
                        </a:lnSpc>
                        <a:spcAft>
                          <a:spcPts val="0"/>
                        </a:spcAft>
                      </a:pPr>
                      <a:r>
                        <a:rPr lang="en-US" sz="1400" dirty="0">
                          <a:solidFill>
                            <a:schemeClr val="bg2"/>
                          </a:solidFill>
                          <a:effectLst/>
                          <a:latin typeface="Kobern"/>
                          <a:ea typeface="Calibri" panose="020F0502020204030204" pitchFamily="34" charset="0"/>
                          <a:cs typeface="Times New Roman" panose="02020603050405020304" pitchFamily="18" charset="0"/>
                        </a:rPr>
                        <a:t>Nil </a:t>
                      </a:r>
                      <a:endParaRPr lang="en-IN" sz="1400" dirty="0">
                        <a:solidFill>
                          <a:schemeClr val="bg2"/>
                        </a:solidFill>
                        <a:effectLst/>
                        <a:latin typeface="Kobern"/>
                        <a:ea typeface="Calibri" panose="020F0502020204030204" pitchFamily="34" charset="0"/>
                        <a:cs typeface="Times New Roman" panose="02020603050405020304" pitchFamily="18" charset="0"/>
                      </a:endParaRPr>
                    </a:p>
                    <a:p>
                      <a:pPr algn="just">
                        <a:lnSpc>
                          <a:spcPct val="107000"/>
                        </a:lnSpc>
                        <a:spcAft>
                          <a:spcPts val="0"/>
                        </a:spcAft>
                      </a:pPr>
                      <a:r>
                        <a:rPr lang="en-IN" sz="1400" dirty="0">
                          <a:solidFill>
                            <a:schemeClr val="bg2"/>
                          </a:solidFill>
                          <a:effectLst/>
                          <a:latin typeface="Kobern"/>
                          <a:ea typeface="Calibri" panose="020F0502020204030204" pitchFamily="34" charset="0"/>
                          <a:cs typeface="Times New Roman" panose="02020603050405020304" pitchFamily="18" charset="0"/>
                        </a:rPr>
                        <a:t> </a:t>
                      </a:r>
                    </a:p>
                  </a:txBody>
                  <a:tcPr marL="68580" marR="68580" marT="0" marB="0">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723080926"/>
                  </a:ext>
                </a:extLst>
              </a:tr>
            </a:tbl>
          </a:graphicData>
        </a:graphic>
      </p:graphicFrame>
    </p:spTree>
    <p:extLst>
      <p:ext uri="{BB962C8B-B14F-4D97-AF65-F5344CB8AC3E}">
        <p14:creationId xmlns:p14="http://schemas.microsoft.com/office/powerpoint/2010/main" xmlns="" val="13959861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7E327167-8F92-4C82-A8E6-BBD3B5E23023}"/>
              </a:ext>
            </a:extLst>
          </p:cNvPr>
          <p:cNvSpPr>
            <a:spLocks noGrp="1"/>
          </p:cNvSpPr>
          <p:nvPr>
            <p:ph type="body" sz="quarter" idx="12"/>
          </p:nvPr>
        </p:nvSpPr>
        <p:spPr/>
        <p:txBody>
          <a:bodyPr/>
          <a:lstStyle/>
          <a:p>
            <a:r>
              <a:rPr lang="en-US" dirty="0"/>
              <a:t>Direct Tax Amendments</a:t>
            </a:r>
            <a:endParaRPr lang="en-IN" dirty="0"/>
          </a:p>
        </p:txBody>
      </p:sp>
    </p:spTree>
    <p:extLst>
      <p:ext uri="{BB962C8B-B14F-4D97-AF65-F5344CB8AC3E}">
        <p14:creationId xmlns:p14="http://schemas.microsoft.com/office/powerpoint/2010/main" xmlns="" val="2643184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dirty="0"/>
              <a:t>Proposed Amendment</a:t>
            </a:r>
          </a:p>
          <a:p>
            <a:pPr lvl="1" algn="just"/>
            <a:r>
              <a:rPr lang="en-US" altLang="ko-KR" dirty="0"/>
              <a:t>ITSC shall cease to operate from 1</a:t>
            </a:r>
            <a:r>
              <a:rPr lang="en-US" altLang="ko-KR" baseline="30000" dirty="0"/>
              <a:t>st</a:t>
            </a:r>
            <a:r>
              <a:rPr lang="en-US" altLang="ko-KR" dirty="0"/>
              <a:t> February, 2021 </a:t>
            </a:r>
          </a:p>
          <a:p>
            <a:pPr lvl="1" algn="just"/>
            <a:r>
              <a:rPr lang="en-US" altLang="ko-KR" dirty="0"/>
              <a:t>Powers of ITSC to be exercised by Interim Board (‘IB’) for deciding pending applications</a:t>
            </a:r>
          </a:p>
          <a:p>
            <a:pPr lvl="1" algn="just"/>
            <a:r>
              <a:rPr lang="en-US" b="1" dirty="0"/>
              <a:t>Constitution of IB-</a:t>
            </a:r>
            <a:r>
              <a:rPr lang="en-US" dirty="0"/>
              <a:t> Shall comprise of 3 members of the rank of Chief Commissioner</a:t>
            </a:r>
            <a:endParaRPr lang="en-US" altLang="ko-KR" dirty="0"/>
          </a:p>
          <a:p>
            <a:pPr lvl="2" algn="just"/>
            <a:r>
              <a:rPr lang="en-US" altLang="ko-KR" dirty="0"/>
              <a:t>Multiple IBs to be constituted with dynamic jurisdiction</a:t>
            </a:r>
          </a:p>
          <a:p>
            <a:pPr lvl="1"/>
            <a:r>
              <a:rPr lang="en-US" dirty="0"/>
              <a:t>Pending application can be withdrawn within 3 months from the date of commencement of Finance Act, 2021</a:t>
            </a:r>
          </a:p>
          <a:p>
            <a:pPr lvl="2"/>
            <a:r>
              <a:rPr lang="en-US" altLang="ko-KR" dirty="0"/>
              <a:t>Income-tax authority shall not be entitled to use the material produced before the ITSC</a:t>
            </a:r>
            <a:endParaRPr lang="en-IN" altLang="ko-KR" dirty="0"/>
          </a:p>
          <a:p>
            <a:pPr lvl="1"/>
            <a:r>
              <a:rPr lang="en-US" dirty="0"/>
              <a:t>Faceless Scheme for proceedings before IB</a:t>
            </a:r>
          </a:p>
          <a:p>
            <a:pPr lvl="1"/>
            <a:endParaRPr lang="en-US" dirty="0"/>
          </a:p>
          <a:p>
            <a:pPr lvl="1"/>
            <a:endParaRPr lang="en-US" dirty="0"/>
          </a:p>
          <a:p>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Income Tax Settlement Commission (ITSC) Discontinued</a:t>
            </a:r>
          </a:p>
        </p:txBody>
      </p:sp>
    </p:spTree>
    <p:extLst>
      <p:ext uri="{BB962C8B-B14F-4D97-AF65-F5344CB8AC3E}">
        <p14:creationId xmlns:p14="http://schemas.microsoft.com/office/powerpoint/2010/main" xmlns="" val="246647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spcBef>
                <a:spcPts val="0"/>
              </a:spcBef>
              <a:spcAft>
                <a:spcPts val="0"/>
              </a:spcAft>
            </a:pPr>
            <a:r>
              <a:rPr lang="en-US" dirty="0"/>
              <a:t>DRC to be constituted for resolution of income-tax disputes between Taxpayer and Revenue</a:t>
            </a:r>
          </a:p>
          <a:p>
            <a:pPr>
              <a:spcBef>
                <a:spcPts val="0"/>
              </a:spcBef>
              <a:spcAft>
                <a:spcPts val="0"/>
              </a:spcAft>
            </a:pPr>
            <a:r>
              <a:rPr lang="en-US" dirty="0"/>
              <a:t>Eligible applicant – person or class of person (to be notified) who meets </a:t>
            </a:r>
            <a:r>
              <a:rPr lang="en-US" u="sng" dirty="0"/>
              <a:t>specified conditions</a:t>
            </a:r>
          </a:p>
          <a:p>
            <a:pPr lvl="1">
              <a:spcBef>
                <a:spcPts val="0"/>
              </a:spcBef>
              <a:spcAft>
                <a:spcPts val="0"/>
              </a:spcAft>
            </a:pPr>
            <a:r>
              <a:rPr lang="en-US" altLang="ko-KR" dirty="0"/>
              <a:t>Taxpayer not eligible - detention, prosecution or conviction under the specified acts</a:t>
            </a:r>
            <a:endParaRPr lang="en-US" u="sng" dirty="0"/>
          </a:p>
          <a:p>
            <a:pPr>
              <a:spcBef>
                <a:spcPts val="0"/>
              </a:spcBef>
              <a:spcAft>
                <a:spcPts val="0"/>
              </a:spcAft>
            </a:pPr>
            <a:r>
              <a:rPr lang="en-US" dirty="0"/>
              <a:t>Taxpayer can opt for resolving dispute in respect of </a:t>
            </a:r>
            <a:r>
              <a:rPr lang="en-US" u="sng" dirty="0"/>
              <a:t>specified order</a:t>
            </a:r>
          </a:p>
          <a:p>
            <a:pPr>
              <a:spcBef>
                <a:spcPts val="0"/>
              </a:spcBef>
              <a:spcAft>
                <a:spcPts val="0"/>
              </a:spcAft>
            </a:pPr>
            <a:r>
              <a:rPr lang="en-US" u="sng" dirty="0"/>
              <a:t>Specified order </a:t>
            </a:r>
            <a:r>
              <a:rPr lang="en-US" dirty="0"/>
              <a:t>means an order </a:t>
            </a:r>
            <a:r>
              <a:rPr lang="en-US" b="1" u="sng" dirty="0"/>
              <a:t>including draft order</a:t>
            </a:r>
            <a:r>
              <a:rPr lang="en-US" dirty="0"/>
              <a:t> as notified by the Board and - </a:t>
            </a:r>
          </a:p>
          <a:p>
            <a:pPr lvl="1">
              <a:spcBef>
                <a:spcPts val="0"/>
              </a:spcBef>
              <a:spcAft>
                <a:spcPts val="0"/>
              </a:spcAft>
            </a:pPr>
            <a:r>
              <a:rPr lang="en-US" dirty="0"/>
              <a:t>proposed variation is </a:t>
            </a:r>
            <a:r>
              <a:rPr lang="en-US" dirty="0" err="1"/>
              <a:t>upto</a:t>
            </a:r>
            <a:r>
              <a:rPr lang="en-US" dirty="0"/>
              <a:t> 10 lac; </a:t>
            </a:r>
          </a:p>
          <a:p>
            <a:pPr lvl="1">
              <a:spcBef>
                <a:spcPts val="0"/>
              </a:spcBef>
              <a:spcAft>
                <a:spcPts val="0"/>
              </a:spcAft>
            </a:pPr>
            <a:r>
              <a:rPr lang="en-US" dirty="0"/>
              <a:t>returned income is </a:t>
            </a:r>
            <a:r>
              <a:rPr lang="en-US" dirty="0" err="1"/>
              <a:t>upto</a:t>
            </a:r>
            <a:r>
              <a:rPr lang="en-US" dirty="0"/>
              <a:t> 50 lac; and</a:t>
            </a:r>
          </a:p>
          <a:p>
            <a:pPr lvl="1" algn="just">
              <a:spcBef>
                <a:spcPts val="0"/>
              </a:spcBef>
              <a:spcAft>
                <a:spcPts val="0"/>
              </a:spcAft>
            </a:pPr>
            <a:r>
              <a:rPr lang="en-US" dirty="0"/>
              <a:t>Exclusions: </a:t>
            </a:r>
          </a:p>
          <a:p>
            <a:pPr lvl="2" algn="just">
              <a:spcBef>
                <a:spcPts val="0"/>
              </a:spcBef>
              <a:spcAft>
                <a:spcPts val="0"/>
              </a:spcAft>
            </a:pPr>
            <a:r>
              <a:rPr lang="en-US" dirty="0"/>
              <a:t>Order passed based on search-initiated u/s 132,</a:t>
            </a:r>
          </a:p>
          <a:p>
            <a:pPr lvl="2" algn="just">
              <a:spcBef>
                <a:spcPts val="0"/>
              </a:spcBef>
              <a:spcAft>
                <a:spcPts val="0"/>
              </a:spcAft>
            </a:pPr>
            <a:r>
              <a:rPr lang="en-US" dirty="0"/>
              <a:t>requisition made u/s 132A,</a:t>
            </a:r>
          </a:p>
          <a:p>
            <a:pPr lvl="2" algn="just">
              <a:spcBef>
                <a:spcPts val="0"/>
              </a:spcBef>
              <a:spcAft>
                <a:spcPts val="0"/>
              </a:spcAft>
            </a:pPr>
            <a:r>
              <a:rPr lang="en-US" dirty="0"/>
              <a:t>survey-initiated u/s 133A and </a:t>
            </a:r>
          </a:p>
          <a:p>
            <a:pPr lvl="2" algn="just">
              <a:spcBef>
                <a:spcPts val="0"/>
              </a:spcBef>
              <a:spcAft>
                <a:spcPts val="0"/>
              </a:spcAft>
            </a:pPr>
            <a:r>
              <a:rPr lang="en-US" dirty="0"/>
              <a:t>information received under an agreement referred u/s 90 or 90A </a:t>
            </a:r>
          </a:p>
          <a:p>
            <a:r>
              <a:rPr lang="en-US" dirty="0"/>
              <a:t>Power to reduce or waive any penalty or grant immunity from prosecution</a:t>
            </a:r>
          </a:p>
          <a:p>
            <a:r>
              <a:rPr lang="en-US" dirty="0">
                <a:latin typeface="Kobern"/>
              </a:rPr>
              <a:t>E-resolution scheme to be notified</a:t>
            </a:r>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Dispute Resolution Committee (DRC)</a:t>
            </a:r>
          </a:p>
        </p:txBody>
      </p:sp>
    </p:spTree>
    <p:extLst>
      <p:ext uri="{BB962C8B-B14F-4D97-AF65-F5344CB8AC3E}">
        <p14:creationId xmlns:p14="http://schemas.microsoft.com/office/powerpoint/2010/main" xmlns="" val="3037900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spcBef>
                <a:spcPts val="0"/>
              </a:spcBef>
              <a:spcAft>
                <a:spcPts val="0"/>
              </a:spcAft>
            </a:pPr>
            <a:r>
              <a:rPr lang="en-US" dirty="0"/>
              <a:t>Existing Position:</a:t>
            </a:r>
          </a:p>
          <a:p>
            <a:pPr lvl="1">
              <a:spcBef>
                <a:spcPts val="0"/>
              </a:spcBef>
              <a:spcAft>
                <a:spcPts val="0"/>
              </a:spcAft>
            </a:pPr>
            <a:r>
              <a:rPr lang="en-US" dirty="0"/>
              <a:t>Taxpayers may apply before the Authority for Advance Rulings (‘AAR’) </a:t>
            </a:r>
          </a:p>
          <a:p>
            <a:pPr lvl="2">
              <a:spcBef>
                <a:spcPts val="0"/>
              </a:spcBef>
              <a:spcAft>
                <a:spcPts val="0"/>
              </a:spcAft>
            </a:pPr>
            <a:r>
              <a:rPr lang="en-US" dirty="0"/>
              <a:t>To get certainty and to avoid disputes</a:t>
            </a:r>
          </a:p>
          <a:p>
            <a:pPr lvl="1">
              <a:spcBef>
                <a:spcPts val="0"/>
              </a:spcBef>
              <a:spcAft>
                <a:spcPts val="0"/>
              </a:spcAft>
            </a:pPr>
            <a:r>
              <a:rPr lang="en-US" dirty="0"/>
              <a:t>Rulings of AAR are binding with respect to specific transactions on:</a:t>
            </a:r>
          </a:p>
          <a:p>
            <a:pPr lvl="2">
              <a:spcBef>
                <a:spcPts val="0"/>
              </a:spcBef>
              <a:spcAft>
                <a:spcPts val="0"/>
              </a:spcAft>
            </a:pPr>
            <a:r>
              <a:rPr lang="en-US" dirty="0"/>
              <a:t>Applicant taxpayers as well jurisdictional tax authorities</a:t>
            </a:r>
          </a:p>
          <a:p>
            <a:pPr lvl="1">
              <a:spcBef>
                <a:spcPts val="0"/>
              </a:spcBef>
              <a:spcAft>
                <a:spcPts val="0"/>
              </a:spcAft>
            </a:pPr>
            <a:r>
              <a:rPr lang="en-US" dirty="0"/>
              <a:t>AAR not an appealable order – Only writ remedy</a:t>
            </a:r>
          </a:p>
          <a:p>
            <a:pPr lvl="1">
              <a:spcBef>
                <a:spcPts val="0"/>
              </a:spcBef>
              <a:spcAft>
                <a:spcPts val="0"/>
              </a:spcAft>
            </a:pPr>
            <a:r>
              <a:rPr lang="en-US" dirty="0"/>
              <a:t>AAR headed retired judges of SC or HC</a:t>
            </a:r>
          </a:p>
          <a:p>
            <a:pPr>
              <a:spcBef>
                <a:spcPts val="0"/>
              </a:spcBef>
              <a:spcAft>
                <a:spcPts val="0"/>
              </a:spcAft>
            </a:pPr>
            <a:endParaRPr lang="en-US" dirty="0"/>
          </a:p>
          <a:p>
            <a:pPr>
              <a:spcBef>
                <a:spcPts val="0"/>
              </a:spcBef>
              <a:spcAft>
                <a:spcPts val="0"/>
              </a:spcAft>
            </a:pPr>
            <a:r>
              <a:rPr lang="en-US" dirty="0"/>
              <a:t>Proposed Amendment:</a:t>
            </a:r>
          </a:p>
          <a:p>
            <a:pPr lvl="1">
              <a:spcBef>
                <a:spcPts val="0"/>
              </a:spcBef>
              <a:spcAft>
                <a:spcPts val="0"/>
              </a:spcAft>
            </a:pPr>
            <a:r>
              <a:rPr lang="en-US" dirty="0"/>
              <a:t>AAR to be replaced by BAR from notified date [S. 245-O, S. 245-OB]</a:t>
            </a:r>
          </a:p>
          <a:p>
            <a:pPr lvl="1">
              <a:spcBef>
                <a:spcPts val="0"/>
              </a:spcBef>
              <a:spcAft>
                <a:spcPts val="0"/>
              </a:spcAft>
            </a:pPr>
            <a:r>
              <a:rPr lang="en-US" dirty="0"/>
              <a:t>Constitution of BAR – two members of at least Chief CIT rank</a:t>
            </a:r>
          </a:p>
          <a:p>
            <a:pPr lvl="1">
              <a:spcBef>
                <a:spcPts val="0"/>
              </a:spcBef>
              <a:spcAft>
                <a:spcPts val="0"/>
              </a:spcAft>
            </a:pPr>
            <a:r>
              <a:rPr lang="en-US" dirty="0"/>
              <a:t>All pending applications to be transferred from AAR to BAR</a:t>
            </a:r>
          </a:p>
          <a:p>
            <a:pPr lvl="1">
              <a:spcBef>
                <a:spcPts val="0"/>
              </a:spcBef>
              <a:spcAft>
                <a:spcPts val="0"/>
              </a:spcAft>
            </a:pPr>
            <a:r>
              <a:rPr lang="en-US" dirty="0"/>
              <a:t>Rulings of BAR - Appealable before the HC by either party</a:t>
            </a:r>
          </a:p>
          <a:p>
            <a:pPr lvl="1">
              <a:spcBef>
                <a:spcPts val="0"/>
              </a:spcBef>
              <a:spcAft>
                <a:spcPts val="0"/>
              </a:spcAft>
            </a:pPr>
            <a:r>
              <a:rPr lang="en-US" dirty="0"/>
              <a:t>Faceless proceedings before BAR</a:t>
            </a:r>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Board for Advance Ruling (BAR)</a:t>
            </a:r>
            <a:endParaRPr lang="en-US" sz="2000" dirty="0"/>
          </a:p>
        </p:txBody>
      </p:sp>
    </p:spTree>
    <p:extLst>
      <p:ext uri="{BB962C8B-B14F-4D97-AF65-F5344CB8AC3E}">
        <p14:creationId xmlns:p14="http://schemas.microsoft.com/office/powerpoint/2010/main" xmlns="" val="810130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lgn="just"/>
            <a:r>
              <a:rPr lang="en-IN" dirty="0">
                <a:latin typeface="Kobern" panose="00000500000000000000"/>
              </a:rPr>
              <a:t>Government empowered to introduce faceless scheme for ITAT proceedings </a:t>
            </a:r>
          </a:p>
          <a:p>
            <a:pPr marL="577850" lvl="1" indent="-238125" algn="just"/>
            <a:r>
              <a:rPr lang="en-US" dirty="0">
                <a:latin typeface="Kobern" panose="00000500000000000000"/>
              </a:rPr>
              <a:t>Provision to empower Central Government to frame a scheme</a:t>
            </a:r>
          </a:p>
          <a:p>
            <a:pPr marL="577850" lvl="1" indent="-238125" algn="just"/>
            <a:r>
              <a:rPr lang="en-US" dirty="0">
                <a:latin typeface="Kobern" panose="00000500000000000000"/>
              </a:rPr>
              <a:t>Scheme by way of notification in Official Gazette later </a:t>
            </a:r>
          </a:p>
          <a:p>
            <a:pPr marL="120650" indent="-238125" algn="just"/>
            <a:r>
              <a:rPr lang="en-US" dirty="0">
                <a:latin typeface="Kobern" panose="00000500000000000000"/>
              </a:rPr>
              <a:t>As per FM Speech, </a:t>
            </a:r>
          </a:p>
          <a:p>
            <a:pPr marL="577850" lvl="1" indent="-238125" algn="just"/>
            <a:r>
              <a:rPr lang="en-US" dirty="0">
                <a:latin typeface="Kobern" panose="00000500000000000000"/>
              </a:rPr>
              <a:t>All communication between ITAT and appellant shall be electronic</a:t>
            </a:r>
          </a:p>
          <a:p>
            <a:pPr marL="577850" lvl="1" indent="-238125" algn="just"/>
            <a:r>
              <a:rPr lang="en-US" dirty="0">
                <a:latin typeface="Kobern" panose="00000500000000000000"/>
              </a:rPr>
              <a:t>P</a:t>
            </a:r>
            <a:r>
              <a:rPr lang="en-US" b="0" i="0" u="none" strike="noStrike" baseline="0" dirty="0">
                <a:latin typeface="Kobern" panose="00000500000000000000"/>
              </a:rPr>
              <a:t>ersonal hearing (</a:t>
            </a:r>
            <a:r>
              <a:rPr lang="en-US" b="1" i="1" u="sng" dirty="0">
                <a:latin typeface="Kobern" panose="00000500000000000000"/>
              </a:rPr>
              <a:t>where needed</a:t>
            </a:r>
            <a:r>
              <a:rPr lang="en-US" b="0" i="0" u="none" strike="noStrike" baseline="0" dirty="0">
                <a:latin typeface="Kobern" panose="00000500000000000000"/>
              </a:rPr>
              <a:t>) shall be conducted through video-conferencing</a:t>
            </a:r>
            <a:endParaRPr lang="en-US" dirty="0">
              <a:latin typeface="Kobern"/>
            </a:endParaRPr>
          </a:p>
          <a:p>
            <a:pPr marL="577850" lvl="1" indent="-238125" algn="just"/>
            <a:r>
              <a:rPr lang="en-US" dirty="0">
                <a:latin typeface="Kobern"/>
              </a:rPr>
              <a:t>National Faceless Income Tax Appellate Tribunal Centre to be established</a:t>
            </a:r>
          </a:p>
          <a:p>
            <a:pPr algn="just"/>
            <a:r>
              <a:rPr lang="en-IN" dirty="0">
                <a:latin typeface="Kobern" panose="00000500000000000000"/>
              </a:rPr>
              <a:t>Appellate system with dynamic jurisdiction </a:t>
            </a:r>
          </a:p>
          <a:p>
            <a:pPr algn="just"/>
            <a:r>
              <a:rPr lang="en-IN" dirty="0">
                <a:latin typeface="Kobern" panose="00000500000000000000"/>
              </a:rPr>
              <a:t>Greater efficiency, transparency and accountability for the purposes of disposal of appeal</a:t>
            </a:r>
          </a:p>
          <a:p>
            <a:pPr algn="just"/>
            <a:r>
              <a:rPr lang="en-IN" dirty="0">
                <a:latin typeface="Kobern" panose="00000500000000000000"/>
              </a:rPr>
              <a:t>Eliminating the interface between ITAT and parties to the appeal in the course of proceedings</a:t>
            </a:r>
          </a:p>
          <a:p>
            <a:pPr algn="just"/>
            <a:r>
              <a:rPr lang="en-IN" dirty="0">
                <a:latin typeface="Kobern" panose="00000500000000000000"/>
              </a:rPr>
              <a:t>Ensuring optimal utilisation of resources through economies of scale and functional specialisation</a:t>
            </a:r>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Faceless Proceedings before ITAT</a:t>
            </a:r>
          </a:p>
        </p:txBody>
      </p:sp>
    </p:spTree>
    <p:extLst>
      <p:ext uri="{BB962C8B-B14F-4D97-AF65-F5344CB8AC3E}">
        <p14:creationId xmlns:p14="http://schemas.microsoft.com/office/powerpoint/2010/main" xmlns="" val="28319834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649667A-1576-413B-A6F1-C1F079BBB473}"/>
              </a:ext>
            </a:extLst>
          </p:cNvPr>
          <p:cNvSpPr>
            <a:spLocks noGrp="1"/>
          </p:cNvSpPr>
          <p:nvPr>
            <p:ph type="body" sz="quarter" idx="11"/>
          </p:nvPr>
        </p:nvSpPr>
        <p:spPr/>
        <p:txBody>
          <a:bodyPr/>
          <a:lstStyle/>
          <a:p>
            <a:pPr>
              <a:spcBef>
                <a:spcPts val="0"/>
              </a:spcBef>
              <a:spcAft>
                <a:spcPts val="0"/>
              </a:spcAft>
            </a:pPr>
            <a:r>
              <a:rPr lang="en-US" altLang="ko-KR" dirty="0">
                <a:latin typeface="Kobern" panose="00000500000000000000"/>
              </a:rPr>
              <a:t>Existing position S. 147</a:t>
            </a:r>
          </a:p>
          <a:p>
            <a:pPr lvl="1" algn="just">
              <a:spcBef>
                <a:spcPts val="0"/>
              </a:spcBef>
              <a:spcAft>
                <a:spcPts val="0"/>
              </a:spcAft>
            </a:pPr>
            <a:r>
              <a:rPr lang="en-US" altLang="ko-KR" sz="1500" dirty="0">
                <a:latin typeface="Kobern" panose="00000500000000000000"/>
              </a:rPr>
              <a:t>Reassessment where the AO has reason to believe that income has escaped assessment</a:t>
            </a:r>
          </a:p>
          <a:p>
            <a:pPr lvl="1" algn="just">
              <a:spcBef>
                <a:spcPts val="0"/>
              </a:spcBef>
              <a:spcAft>
                <a:spcPts val="0"/>
              </a:spcAft>
            </a:pPr>
            <a:r>
              <a:rPr lang="en-US" altLang="ko-KR" sz="1500" dirty="0">
                <a:latin typeface="Kobern" panose="00000500000000000000"/>
              </a:rPr>
              <a:t>Reassessment can be made within 4 or 6 years</a:t>
            </a:r>
          </a:p>
          <a:p>
            <a:pPr lvl="1" algn="just">
              <a:spcBef>
                <a:spcPts val="0"/>
              </a:spcBef>
              <a:spcAft>
                <a:spcPts val="0"/>
              </a:spcAft>
            </a:pPr>
            <a:r>
              <a:rPr lang="en-US" altLang="ko-KR" sz="1500" dirty="0">
                <a:latin typeface="Kobern" panose="00000500000000000000"/>
              </a:rPr>
              <a:t>Deeming provision provides for instances </a:t>
            </a:r>
            <a:r>
              <a:rPr lang="en-US" altLang="ko-KR" sz="1500">
                <a:latin typeface="Kobern" panose="00000500000000000000"/>
              </a:rPr>
              <a:t>of income </a:t>
            </a:r>
            <a:r>
              <a:rPr lang="en-US" altLang="ko-KR" sz="1500" dirty="0">
                <a:latin typeface="Kobern" panose="00000500000000000000"/>
              </a:rPr>
              <a:t>escaping assessment</a:t>
            </a:r>
          </a:p>
          <a:p>
            <a:pPr>
              <a:spcBef>
                <a:spcPts val="0"/>
              </a:spcBef>
              <a:spcAft>
                <a:spcPts val="0"/>
              </a:spcAft>
            </a:pPr>
            <a:r>
              <a:rPr lang="en-US" dirty="0">
                <a:latin typeface="Kobern" panose="00000500000000000000"/>
              </a:rPr>
              <a:t>Proposed </a:t>
            </a:r>
            <a:r>
              <a:rPr lang="en-US" altLang="ko-KR" dirty="0">
                <a:latin typeface="Kobern" panose="00000500000000000000"/>
              </a:rPr>
              <a:t>S. 147</a:t>
            </a:r>
            <a:endParaRPr lang="en-US" dirty="0">
              <a:latin typeface="Kobern" panose="00000500000000000000"/>
            </a:endParaRPr>
          </a:p>
          <a:p>
            <a:pPr lvl="1" algn="just">
              <a:spcBef>
                <a:spcPts val="0"/>
              </a:spcBef>
              <a:spcAft>
                <a:spcPts val="0"/>
              </a:spcAft>
            </a:pPr>
            <a:r>
              <a:rPr lang="en-US" altLang="ko-KR" sz="1500" dirty="0">
                <a:latin typeface="Kobern" panose="00000500000000000000"/>
              </a:rPr>
              <a:t>Where any income has escaped assessment the AO may reassess such income</a:t>
            </a:r>
          </a:p>
          <a:p>
            <a:pPr algn="just">
              <a:spcBef>
                <a:spcPts val="0"/>
              </a:spcBef>
              <a:spcAft>
                <a:spcPts val="0"/>
              </a:spcAft>
            </a:pPr>
            <a:r>
              <a:rPr lang="en-US" altLang="ko-KR" dirty="0">
                <a:latin typeface="Kobern" panose="00000500000000000000"/>
              </a:rPr>
              <a:t>Existing position S. 148</a:t>
            </a:r>
          </a:p>
          <a:p>
            <a:pPr lvl="1" algn="just">
              <a:spcBef>
                <a:spcPts val="0"/>
              </a:spcBef>
              <a:spcAft>
                <a:spcPts val="0"/>
              </a:spcAft>
            </a:pPr>
            <a:r>
              <a:rPr lang="en-US" altLang="ko-KR" sz="1500" dirty="0">
                <a:latin typeface="Kobern" panose="00000500000000000000"/>
              </a:rPr>
              <a:t>AO to serve a notice requiring an </a:t>
            </a:r>
            <a:r>
              <a:rPr lang="en-US" altLang="ko-KR" sz="1500" dirty="0" err="1">
                <a:latin typeface="Kobern" panose="00000500000000000000"/>
              </a:rPr>
              <a:t>Assessee</a:t>
            </a:r>
            <a:r>
              <a:rPr lang="en-US" altLang="ko-KR" sz="1500" dirty="0">
                <a:latin typeface="Kobern" panose="00000500000000000000"/>
              </a:rPr>
              <a:t> to furnish, a return of income</a:t>
            </a:r>
          </a:p>
          <a:p>
            <a:pPr lvl="1" algn="just">
              <a:spcBef>
                <a:spcPts val="0"/>
              </a:spcBef>
              <a:spcAft>
                <a:spcPts val="0"/>
              </a:spcAft>
            </a:pPr>
            <a:r>
              <a:rPr lang="en-US" altLang="ko-KR" sz="1500" dirty="0">
                <a:latin typeface="Kobern" panose="00000500000000000000"/>
              </a:rPr>
              <a:t>AO to record reasons before issuing notice</a:t>
            </a:r>
            <a:endParaRPr lang="en-US" sz="1500" dirty="0">
              <a:latin typeface="Kobern" panose="00000500000000000000"/>
            </a:endParaRPr>
          </a:p>
          <a:p>
            <a:pPr>
              <a:spcBef>
                <a:spcPts val="0"/>
              </a:spcBef>
              <a:spcAft>
                <a:spcPts val="0"/>
              </a:spcAft>
            </a:pPr>
            <a:r>
              <a:rPr lang="en-US" dirty="0">
                <a:latin typeface="Kobern" panose="00000500000000000000"/>
              </a:rPr>
              <a:t>Proposed </a:t>
            </a:r>
            <a:r>
              <a:rPr lang="en-US" altLang="ko-KR" dirty="0">
                <a:latin typeface="Kobern" panose="00000500000000000000"/>
              </a:rPr>
              <a:t>S. 148</a:t>
            </a:r>
            <a:endParaRPr lang="en-US" dirty="0">
              <a:latin typeface="Kobern" panose="00000500000000000000"/>
            </a:endParaRPr>
          </a:p>
          <a:p>
            <a:pPr lvl="1" algn="just">
              <a:spcBef>
                <a:spcPts val="0"/>
              </a:spcBef>
              <a:spcAft>
                <a:spcPts val="0"/>
              </a:spcAft>
            </a:pPr>
            <a:r>
              <a:rPr lang="en-US" altLang="ko-KR" sz="1500" dirty="0">
                <a:latin typeface="Kobern" panose="00000500000000000000"/>
              </a:rPr>
              <a:t>AO to serve a notice requiring an </a:t>
            </a:r>
            <a:r>
              <a:rPr lang="en-US" altLang="ko-KR" sz="1500" dirty="0" err="1">
                <a:latin typeface="Kobern" panose="00000500000000000000"/>
              </a:rPr>
              <a:t>Assessee</a:t>
            </a:r>
            <a:r>
              <a:rPr lang="en-US" altLang="ko-KR" sz="1500" dirty="0">
                <a:latin typeface="Kobern" panose="00000500000000000000"/>
              </a:rPr>
              <a:t> to furnish return of income.</a:t>
            </a:r>
          </a:p>
          <a:p>
            <a:pPr lvl="1" algn="just">
              <a:spcBef>
                <a:spcPts val="0"/>
              </a:spcBef>
              <a:spcAft>
                <a:spcPts val="0"/>
              </a:spcAft>
            </a:pPr>
            <a:r>
              <a:rPr lang="en-US" altLang="ko-KR" sz="1500" dirty="0">
                <a:latin typeface="Kobern" panose="00000500000000000000"/>
              </a:rPr>
              <a:t>If there is information suggesting that income has escaped </a:t>
            </a:r>
            <a:r>
              <a:rPr lang="en-IN" altLang="ko-KR" sz="1500" dirty="0">
                <a:latin typeface="Kobern" panose="00000500000000000000"/>
              </a:rPr>
              <a:t>assessment</a:t>
            </a:r>
          </a:p>
          <a:p>
            <a:pPr lvl="2" algn="just">
              <a:spcBef>
                <a:spcPts val="0"/>
              </a:spcBef>
              <a:spcAft>
                <a:spcPts val="0"/>
              </a:spcAft>
            </a:pPr>
            <a:r>
              <a:rPr lang="en-US" altLang="ko-KR" sz="1500" dirty="0">
                <a:latin typeface="Kobern" panose="00000500000000000000"/>
              </a:rPr>
              <a:t>Any information flagged  as per the risk management strategy;</a:t>
            </a:r>
          </a:p>
          <a:p>
            <a:pPr lvl="2" algn="just">
              <a:spcBef>
                <a:spcPts val="0"/>
              </a:spcBef>
              <a:spcAft>
                <a:spcPts val="0"/>
              </a:spcAft>
            </a:pPr>
            <a:r>
              <a:rPr lang="en-US" altLang="ko-KR" sz="1500" dirty="0">
                <a:latin typeface="Kobern" panose="00000500000000000000"/>
              </a:rPr>
              <a:t>Final objection raised by CAG that assessment is not as per IT Act</a:t>
            </a:r>
            <a:endParaRPr lang="en-IN" sz="1500" dirty="0">
              <a:latin typeface="Kobern" panose="00000500000000000000"/>
            </a:endParaRPr>
          </a:p>
        </p:txBody>
      </p:sp>
      <p:sp>
        <p:nvSpPr>
          <p:cNvPr id="3" name="Text Placeholder 2">
            <a:extLst>
              <a:ext uri="{FF2B5EF4-FFF2-40B4-BE49-F238E27FC236}">
                <a16:creationId xmlns:a16="http://schemas.microsoft.com/office/drawing/2014/main" xmlns="" id="{DAE930FF-C446-445F-9713-F661386D8CF6}"/>
              </a:ext>
            </a:extLst>
          </p:cNvPr>
          <p:cNvSpPr>
            <a:spLocks noGrp="1"/>
          </p:cNvSpPr>
          <p:nvPr>
            <p:ph type="body" sz="quarter" idx="13"/>
          </p:nvPr>
        </p:nvSpPr>
        <p:spPr/>
        <p:txBody>
          <a:bodyPr/>
          <a:lstStyle/>
          <a:p>
            <a:r>
              <a:rPr lang="en-US" dirty="0"/>
              <a:t>Reassessments</a:t>
            </a:r>
            <a:endParaRPr lang="en-IN" dirty="0"/>
          </a:p>
        </p:txBody>
      </p:sp>
    </p:spTree>
    <p:extLst>
      <p:ext uri="{BB962C8B-B14F-4D97-AF65-F5344CB8AC3E}">
        <p14:creationId xmlns:p14="http://schemas.microsoft.com/office/powerpoint/2010/main" xmlns="" val="1753527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E5C860B7-CA10-4413-B9E0-E6534F5A709F}"/>
              </a:ext>
            </a:extLst>
          </p:cNvPr>
          <p:cNvSpPr>
            <a:spLocks noGrp="1"/>
          </p:cNvSpPr>
          <p:nvPr>
            <p:ph type="body" sz="quarter" idx="11"/>
          </p:nvPr>
        </p:nvSpPr>
        <p:spPr/>
        <p:txBody>
          <a:bodyPr/>
          <a:lstStyle/>
          <a:p>
            <a:r>
              <a:rPr lang="en-US" dirty="0"/>
              <a:t>New Section 148A</a:t>
            </a:r>
          </a:p>
          <a:p>
            <a:pPr lvl="1" algn="just"/>
            <a:r>
              <a:rPr lang="en-US" dirty="0"/>
              <a:t>Before the issuance of notice for reassessment, the AO may conduct enquiry with prior approval</a:t>
            </a:r>
          </a:p>
          <a:p>
            <a:pPr lvl="1" algn="just"/>
            <a:r>
              <a:rPr lang="en-US" dirty="0"/>
              <a:t>SCN to be issued that why reassessment should not be carried out</a:t>
            </a:r>
          </a:p>
          <a:p>
            <a:pPr lvl="1" algn="just"/>
            <a:r>
              <a:rPr lang="en-US" dirty="0"/>
              <a:t>Response to notice to be provided within 30 days from such issuance (extension can be provided)</a:t>
            </a:r>
          </a:p>
          <a:p>
            <a:pPr lvl="1" algn="just"/>
            <a:r>
              <a:rPr lang="en-US" dirty="0"/>
              <a:t>Basis the reply, AO to decide within one month from the receipt of reply or within one month from the end of the extended time period</a:t>
            </a:r>
          </a:p>
          <a:p>
            <a:pPr lvl="1" algn="just"/>
            <a:r>
              <a:rPr lang="en-US" dirty="0"/>
              <a:t>Provision not applicable in cases of search and seizure.</a:t>
            </a:r>
          </a:p>
          <a:p>
            <a:pPr lvl="1" algn="just"/>
            <a:endParaRPr lang="en-US" dirty="0"/>
          </a:p>
          <a:p>
            <a:endParaRPr lang="en-US" dirty="0"/>
          </a:p>
          <a:p>
            <a:endParaRPr lang="en-IN" dirty="0"/>
          </a:p>
        </p:txBody>
      </p:sp>
      <p:sp>
        <p:nvSpPr>
          <p:cNvPr id="3" name="Text Placeholder 2">
            <a:extLst>
              <a:ext uri="{FF2B5EF4-FFF2-40B4-BE49-F238E27FC236}">
                <a16:creationId xmlns:a16="http://schemas.microsoft.com/office/drawing/2014/main" xmlns="" id="{2F3636B9-7A39-4F77-986D-81C7BDBC6E02}"/>
              </a:ext>
            </a:extLst>
          </p:cNvPr>
          <p:cNvSpPr>
            <a:spLocks noGrp="1"/>
          </p:cNvSpPr>
          <p:nvPr>
            <p:ph type="body" sz="quarter" idx="13"/>
          </p:nvPr>
        </p:nvSpPr>
        <p:spPr/>
        <p:txBody>
          <a:bodyPr/>
          <a:lstStyle/>
          <a:p>
            <a:r>
              <a:rPr lang="en-US" dirty="0"/>
              <a:t>Reassessments </a:t>
            </a:r>
            <a:r>
              <a:rPr lang="en-US" sz="2000" dirty="0"/>
              <a:t>(cont.)</a:t>
            </a:r>
            <a:endParaRPr lang="en-IN" sz="2000" dirty="0"/>
          </a:p>
        </p:txBody>
      </p:sp>
    </p:spTree>
    <p:extLst>
      <p:ext uri="{BB962C8B-B14F-4D97-AF65-F5344CB8AC3E}">
        <p14:creationId xmlns:p14="http://schemas.microsoft.com/office/powerpoint/2010/main" xmlns="" val="4167134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422F0413-B1FB-4B96-855A-9793D1638411}"/>
              </a:ext>
            </a:extLst>
          </p:cNvPr>
          <p:cNvSpPr>
            <a:spLocks noGrp="1"/>
          </p:cNvSpPr>
          <p:nvPr>
            <p:ph type="body" sz="quarter" idx="11"/>
          </p:nvPr>
        </p:nvSpPr>
        <p:spPr/>
        <p:txBody>
          <a:bodyPr/>
          <a:lstStyle/>
          <a:p>
            <a:r>
              <a:rPr lang="en-US" dirty="0"/>
              <a:t>Existing Position S. 149</a:t>
            </a:r>
          </a:p>
          <a:p>
            <a:pPr lvl="1"/>
            <a:r>
              <a:rPr lang="en-US" dirty="0"/>
              <a:t>Time period of 4 to 16 years provided for issuing notice for reassessment</a:t>
            </a:r>
          </a:p>
          <a:p>
            <a:r>
              <a:rPr lang="en-US" dirty="0"/>
              <a:t>Proposed Amendment to </a:t>
            </a:r>
            <a:r>
              <a:rPr lang="en-US" altLang="ko-KR" dirty="0"/>
              <a:t>S. 149</a:t>
            </a:r>
          </a:p>
          <a:p>
            <a:pPr lvl="1"/>
            <a:r>
              <a:rPr lang="en-US" dirty="0"/>
              <a:t>Notice not to be issued after 3 years from the end of the relevant assessment year;</a:t>
            </a:r>
          </a:p>
          <a:p>
            <a:pPr lvl="1" algn="just"/>
            <a:r>
              <a:rPr lang="en-US" dirty="0"/>
              <a:t>Notice can be issued </a:t>
            </a:r>
            <a:r>
              <a:rPr lang="en-US" dirty="0" err="1"/>
              <a:t>upto</a:t>
            </a:r>
            <a:r>
              <a:rPr lang="en-US" dirty="0"/>
              <a:t> 10 years from the end of the relevant assessment year </a:t>
            </a:r>
          </a:p>
          <a:p>
            <a:pPr lvl="2" algn="just"/>
            <a:r>
              <a:rPr lang="en-IN" altLang="ko-KR" dirty="0"/>
              <a:t>Evidence reveal </a:t>
            </a:r>
            <a:r>
              <a:rPr lang="en-US" altLang="ko-KR" dirty="0"/>
              <a:t>that income escaping assessment is </a:t>
            </a:r>
            <a:r>
              <a:rPr lang="en-US" altLang="ko-KR" dirty="0" err="1"/>
              <a:t>Rs</a:t>
            </a:r>
            <a:r>
              <a:rPr lang="en-US" altLang="ko-KR" dirty="0"/>
              <a:t>. 50 Lakhs or more for that year</a:t>
            </a:r>
          </a:p>
          <a:p>
            <a:pPr lvl="3" algn="just"/>
            <a:r>
              <a:rPr lang="en-US" altLang="ko-KR" sz="1600" dirty="0">
                <a:solidFill>
                  <a:schemeClr val="bg1"/>
                </a:solidFill>
                <a:latin typeface="Kobern" pitchFamily="2" charset="77"/>
              </a:rPr>
              <a:t>Income “</a:t>
            </a:r>
            <a:r>
              <a:rPr lang="en-US" altLang="ko-KR" sz="1600" b="1" u="sng" dirty="0">
                <a:solidFill>
                  <a:schemeClr val="bg1"/>
                </a:solidFill>
                <a:latin typeface="Kobern" pitchFamily="2" charset="77"/>
              </a:rPr>
              <a:t>represented in the form of asset”</a:t>
            </a:r>
          </a:p>
          <a:p>
            <a:pPr lvl="1" algn="just"/>
            <a:r>
              <a:rPr lang="en-US" altLang="ko-KR" dirty="0"/>
              <a:t>Reassessments already time barred under earlier provision as on</a:t>
            </a:r>
            <a:r>
              <a:rPr lang="en-US" dirty="0"/>
              <a:t> 1</a:t>
            </a:r>
            <a:r>
              <a:rPr lang="en-US" baseline="30000" dirty="0"/>
              <a:t>st</a:t>
            </a:r>
            <a:r>
              <a:rPr lang="en-US" dirty="0"/>
              <a:t> April 2021</a:t>
            </a:r>
          </a:p>
          <a:p>
            <a:pPr lvl="2" algn="just"/>
            <a:r>
              <a:rPr lang="en-US" dirty="0"/>
              <a:t>Notice cannot be issued under the amended section</a:t>
            </a:r>
          </a:p>
        </p:txBody>
      </p:sp>
      <p:sp>
        <p:nvSpPr>
          <p:cNvPr id="3" name="Text Placeholder 2">
            <a:extLst>
              <a:ext uri="{FF2B5EF4-FFF2-40B4-BE49-F238E27FC236}">
                <a16:creationId xmlns:a16="http://schemas.microsoft.com/office/drawing/2014/main" xmlns="" id="{8030EE83-0003-4A10-86CD-3D1FF360E8A6}"/>
              </a:ext>
            </a:extLst>
          </p:cNvPr>
          <p:cNvSpPr>
            <a:spLocks noGrp="1"/>
          </p:cNvSpPr>
          <p:nvPr>
            <p:ph type="body" sz="quarter" idx="13"/>
          </p:nvPr>
        </p:nvSpPr>
        <p:spPr/>
        <p:txBody>
          <a:bodyPr/>
          <a:lstStyle/>
          <a:p>
            <a:r>
              <a:rPr lang="en-US" dirty="0"/>
              <a:t>Reassessments </a:t>
            </a:r>
            <a:r>
              <a:rPr lang="en-US" sz="2000" dirty="0"/>
              <a:t>(cont.)</a:t>
            </a:r>
            <a:endParaRPr lang="en-IN" sz="2000" dirty="0"/>
          </a:p>
          <a:p>
            <a:endParaRPr lang="en-IN" dirty="0"/>
          </a:p>
        </p:txBody>
      </p:sp>
    </p:spTree>
    <p:extLst>
      <p:ext uri="{BB962C8B-B14F-4D97-AF65-F5344CB8AC3E}">
        <p14:creationId xmlns:p14="http://schemas.microsoft.com/office/powerpoint/2010/main" xmlns="" val="17001523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AB77D3AA-DE52-4A98-B9CB-4811C354C3CE}"/>
              </a:ext>
            </a:extLst>
          </p:cNvPr>
          <p:cNvSpPr>
            <a:spLocks noGrp="1"/>
          </p:cNvSpPr>
          <p:nvPr>
            <p:ph type="body" sz="quarter" idx="11"/>
          </p:nvPr>
        </p:nvSpPr>
        <p:spPr/>
        <p:txBody>
          <a:bodyPr/>
          <a:lstStyle/>
          <a:p>
            <a:r>
              <a:rPr lang="en-US" dirty="0"/>
              <a:t>Existing Position </a:t>
            </a:r>
          </a:p>
          <a:p>
            <a:pPr lvl="1" algn="just"/>
            <a:r>
              <a:rPr lang="en-US" dirty="0"/>
              <a:t>Search assessment is carried out under section 153A and 153C of the IT Act requiring an assessee to furnish the return of income for the past six AYs (in certain cases, ten AYs)</a:t>
            </a:r>
          </a:p>
          <a:p>
            <a:pPr lvl="1" algn="just"/>
            <a:r>
              <a:rPr lang="en-US" dirty="0"/>
              <a:t>If assessment or reassessment is in process within any of the past six (ten) AYs the same would abate</a:t>
            </a:r>
          </a:p>
          <a:p>
            <a:pPr lvl="1" algn="just"/>
            <a:r>
              <a:rPr lang="en-US" dirty="0"/>
              <a:t>Notice for assessment or reassessment to be issued only where the AO has in his possession information that income has escaped assessment</a:t>
            </a:r>
          </a:p>
          <a:p>
            <a:pPr algn="just"/>
            <a:r>
              <a:rPr lang="en-US" dirty="0"/>
              <a:t>Proposed Amendment</a:t>
            </a:r>
          </a:p>
          <a:p>
            <a:pPr lvl="1" algn="just"/>
            <a:r>
              <a:rPr lang="en-US" dirty="0"/>
              <a:t>Where search is conducted post 31</a:t>
            </a:r>
            <a:r>
              <a:rPr lang="en-US" baseline="30000" dirty="0"/>
              <a:t>st</a:t>
            </a:r>
            <a:r>
              <a:rPr lang="en-US" dirty="0"/>
              <a:t> March 2021 assessments to be made in accordance with section 147 r.w.s. 148</a:t>
            </a:r>
          </a:p>
          <a:p>
            <a:pPr lvl="1" algn="just"/>
            <a:r>
              <a:rPr lang="en-US" dirty="0"/>
              <a:t>Substituted section 148 provides for deeming provision that income has escaped assessment where search and seizure has taken place</a:t>
            </a:r>
          </a:p>
          <a:p>
            <a:pPr lvl="1" algn="just"/>
            <a:r>
              <a:rPr lang="en-US" dirty="0"/>
              <a:t>Assessment to be made of the previous 3 or 10 AYs as the case may be</a:t>
            </a:r>
          </a:p>
        </p:txBody>
      </p:sp>
      <p:sp>
        <p:nvSpPr>
          <p:cNvPr id="3" name="Text Placeholder 2">
            <a:extLst>
              <a:ext uri="{FF2B5EF4-FFF2-40B4-BE49-F238E27FC236}">
                <a16:creationId xmlns:a16="http://schemas.microsoft.com/office/drawing/2014/main" xmlns="" id="{FA54A312-EA87-4EB8-9A27-505A40A0863F}"/>
              </a:ext>
            </a:extLst>
          </p:cNvPr>
          <p:cNvSpPr>
            <a:spLocks noGrp="1"/>
          </p:cNvSpPr>
          <p:nvPr>
            <p:ph type="body" sz="quarter" idx="13"/>
          </p:nvPr>
        </p:nvSpPr>
        <p:spPr/>
        <p:txBody>
          <a:bodyPr/>
          <a:lstStyle/>
          <a:p>
            <a:r>
              <a:rPr lang="en-US" dirty="0"/>
              <a:t>Search Assessment</a:t>
            </a:r>
            <a:endParaRPr lang="en-IN" dirty="0"/>
          </a:p>
        </p:txBody>
      </p:sp>
    </p:spTree>
    <p:extLst>
      <p:ext uri="{BB962C8B-B14F-4D97-AF65-F5344CB8AC3E}">
        <p14:creationId xmlns:p14="http://schemas.microsoft.com/office/powerpoint/2010/main" xmlns="" val="2471962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a:xfrm>
            <a:off x="238125" y="949325"/>
            <a:ext cx="8597900" cy="3756025"/>
          </a:xfrm>
        </p:spPr>
        <p:txBody>
          <a:bodyPr/>
          <a:lstStyle/>
          <a:p>
            <a:pPr>
              <a:defRPr/>
            </a:pPr>
            <a:r>
              <a:rPr lang="en-US" dirty="0"/>
              <a:t>Input Tax Credit – To be availed only if tax invoice declared in GSTR-1 [shown in GSTR-2A/2B]</a:t>
            </a:r>
          </a:p>
          <a:p>
            <a:pPr>
              <a:defRPr/>
            </a:pPr>
            <a:r>
              <a:rPr lang="en-US" dirty="0"/>
              <a:t>Transactions with members: Specified to be Supply [</a:t>
            </a:r>
            <a:r>
              <a:rPr lang="en-US" dirty="0" err="1"/>
              <a:t>wef</a:t>
            </a:r>
            <a:r>
              <a:rPr lang="en-US" dirty="0"/>
              <a:t> 1.7.2017]</a:t>
            </a:r>
          </a:p>
          <a:p>
            <a:pPr>
              <a:defRPr/>
            </a:pPr>
            <a:r>
              <a:rPr lang="en-US" dirty="0"/>
              <a:t>Exports :Zero Rated Supply [option curtailed]</a:t>
            </a:r>
          </a:p>
          <a:p>
            <a:pPr>
              <a:defRPr/>
            </a:pPr>
            <a:r>
              <a:rPr lang="en-US" dirty="0"/>
              <a:t>Beneficial Provisions</a:t>
            </a:r>
          </a:p>
          <a:p>
            <a:pPr lvl="1">
              <a:defRPr/>
            </a:pPr>
            <a:r>
              <a:rPr lang="en-US" dirty="0"/>
              <a:t>GST Audit &amp; Certification relaxed</a:t>
            </a:r>
          </a:p>
          <a:p>
            <a:pPr lvl="1">
              <a:defRPr/>
            </a:pPr>
            <a:r>
              <a:rPr lang="en-US" dirty="0"/>
              <a:t>Interest on Net Cash Liability [retrospective applicability]</a:t>
            </a:r>
          </a:p>
          <a:p>
            <a:pPr>
              <a:defRPr/>
            </a:pPr>
            <a:r>
              <a:rPr lang="en-US" dirty="0"/>
              <a:t>Enforcement Provision</a:t>
            </a:r>
          </a:p>
          <a:p>
            <a:pPr lvl="1">
              <a:defRPr/>
            </a:pPr>
            <a:r>
              <a:rPr lang="en-US" dirty="0"/>
              <a:t>Recovery of Self-assessed tax</a:t>
            </a:r>
          </a:p>
          <a:p>
            <a:pPr lvl="1">
              <a:defRPr/>
            </a:pPr>
            <a:r>
              <a:rPr lang="en-US" dirty="0"/>
              <a:t>Provisional attachment</a:t>
            </a:r>
          </a:p>
          <a:p>
            <a:pPr lvl="1">
              <a:defRPr/>
            </a:pPr>
            <a:r>
              <a:rPr lang="en-US" dirty="0"/>
              <a:t>Power to call for information for statistics</a:t>
            </a:r>
          </a:p>
          <a:p>
            <a:pPr lvl="1">
              <a:defRPr/>
            </a:pPr>
            <a:r>
              <a:rPr lang="en-US" dirty="0"/>
              <a:t>Detention, Seizure &amp; Release of Goods or Conveyance [EWB related]</a:t>
            </a:r>
          </a:p>
        </p:txBody>
      </p:sp>
      <p:sp>
        <p:nvSpPr>
          <p:cNvPr id="24579" name="Text Placeholder 2">
            <a:extLst>
              <a:ext uri="{FF2B5EF4-FFF2-40B4-BE49-F238E27FC236}">
                <a16:creationId xmlns:a16="http://schemas.microsoft.com/office/drawing/2014/main" xmlns="" id="{CA411090-4A7D-4E23-B11C-0513762803BA}"/>
              </a:ext>
            </a:extLst>
          </p:cNvPr>
          <p:cNvSpPr>
            <a:spLocks noGrp="1" noChangeArrowheads="1"/>
          </p:cNvSpPr>
          <p:nvPr>
            <p:ph type="body" sz="quarter" idx="13"/>
          </p:nvPr>
        </p:nvSpPr>
        <p:spPr bwMode="auto">
          <a:xfrm>
            <a:off x="223838" y="304800"/>
            <a:ext cx="8596312" cy="4603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spcBef>
                <a:spcPct val="0"/>
              </a:spcBef>
            </a:pPr>
            <a:r>
              <a:rPr lang="en-US" dirty="0">
                <a:latin typeface="Kobern" panose="00000500000000000000"/>
                <a:ea typeface="맑은 고딕" panose="020B0503020000020004" pitchFamily="34" charset="-127"/>
              </a:rPr>
              <a:t>Budget Changes – GST: Areas of impact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dirty="0">
                <a:latin typeface="Kobern" panose="00000500000000000000"/>
              </a:rPr>
              <a:t>Existing Regime </a:t>
            </a:r>
          </a:p>
          <a:p>
            <a:pPr lvl="1"/>
            <a:r>
              <a:rPr lang="en-US" u="sng" dirty="0">
                <a:latin typeface="Kobern" panose="00000500000000000000"/>
              </a:rPr>
              <a:t>Meaning of Slump Sale</a:t>
            </a:r>
            <a:r>
              <a:rPr lang="en-US" dirty="0">
                <a:latin typeface="Kobern" panose="00000500000000000000"/>
              </a:rPr>
              <a:t>: Transfer of undertaking as a result of ‘</a:t>
            </a:r>
            <a:r>
              <a:rPr lang="en-US" b="1" u="sng" dirty="0">
                <a:latin typeface="Kobern" panose="00000500000000000000"/>
              </a:rPr>
              <a:t>sale</a:t>
            </a:r>
            <a:r>
              <a:rPr lang="en-US" dirty="0">
                <a:latin typeface="Kobern" panose="00000500000000000000"/>
              </a:rPr>
              <a:t>’ for a lump-sum consideration without values being assigned to individual assets and liabilities </a:t>
            </a:r>
          </a:p>
          <a:p>
            <a:pPr lvl="1"/>
            <a:endParaRPr lang="en-US" b="1" u="sng" dirty="0">
              <a:latin typeface="Kobern" panose="00000500000000000000"/>
            </a:endParaRPr>
          </a:p>
          <a:p>
            <a:pPr lvl="1"/>
            <a:r>
              <a:rPr lang="en-US" u="sng" dirty="0">
                <a:latin typeface="Kobern" panose="00000500000000000000"/>
              </a:rPr>
              <a:t>Slump Exchange- Whether taxable?</a:t>
            </a:r>
          </a:p>
          <a:p>
            <a:pPr lvl="2"/>
            <a:r>
              <a:rPr lang="en-US" u="sng" dirty="0">
                <a:latin typeface="Kobern" panose="00000500000000000000"/>
              </a:rPr>
              <a:t>Position prior to A.Y. 2000-01</a:t>
            </a:r>
            <a:r>
              <a:rPr lang="en-US" dirty="0">
                <a:latin typeface="Kobern" panose="00000500000000000000"/>
              </a:rPr>
              <a:t>: Slump Sale and Slump Exchange not taxable {SC in </a:t>
            </a:r>
            <a:r>
              <a:rPr lang="en-US" dirty="0" err="1">
                <a:latin typeface="Kobern" panose="00000500000000000000"/>
              </a:rPr>
              <a:t>Mugneeram</a:t>
            </a:r>
            <a:r>
              <a:rPr lang="en-US" dirty="0">
                <a:latin typeface="Kobern" panose="00000500000000000000"/>
              </a:rPr>
              <a:t> </a:t>
            </a:r>
            <a:r>
              <a:rPr lang="en-US" dirty="0" err="1">
                <a:latin typeface="Kobern" panose="00000500000000000000"/>
              </a:rPr>
              <a:t>Bangur</a:t>
            </a:r>
            <a:r>
              <a:rPr lang="en-US" dirty="0">
                <a:latin typeface="Kobern" panose="00000500000000000000"/>
              </a:rPr>
              <a:t> &amp; Co: [1965] 57 ITR 299}</a:t>
            </a:r>
          </a:p>
          <a:p>
            <a:pPr lvl="2"/>
            <a:endParaRPr lang="en-US" dirty="0">
              <a:latin typeface="Kobern" panose="00000500000000000000"/>
            </a:endParaRPr>
          </a:p>
          <a:p>
            <a:pPr lvl="2"/>
            <a:r>
              <a:rPr lang="en-US" u="sng" dirty="0">
                <a:latin typeface="Kobern" panose="00000500000000000000"/>
              </a:rPr>
              <a:t>Position with effect from A.Y. 2000-01</a:t>
            </a:r>
            <a:r>
              <a:rPr lang="en-US" dirty="0">
                <a:latin typeface="Kobern" panose="00000500000000000000"/>
              </a:rPr>
              <a:t>: Slump sale taxable. Divergent views on taxation of slump exchange</a:t>
            </a:r>
          </a:p>
          <a:p>
            <a:pPr lvl="3"/>
            <a:r>
              <a:rPr lang="en-US" sz="1600" dirty="0">
                <a:solidFill>
                  <a:schemeClr val="bg1"/>
                </a:solidFill>
                <a:latin typeface="Kobern" panose="00000500000000000000"/>
              </a:rPr>
              <a:t>As per Bombay HC in Bharat Bijlee { [2014] 46 taxmann.com 257}: </a:t>
            </a:r>
            <a:r>
              <a:rPr lang="en-US" sz="1600" b="1" dirty="0">
                <a:solidFill>
                  <a:schemeClr val="bg1"/>
                </a:solidFill>
                <a:latin typeface="Kobern" panose="00000500000000000000"/>
              </a:rPr>
              <a:t>Not taxable</a:t>
            </a:r>
          </a:p>
          <a:p>
            <a:pPr lvl="3"/>
            <a:r>
              <a:rPr lang="en-US" sz="1600" dirty="0">
                <a:solidFill>
                  <a:schemeClr val="bg1"/>
                </a:solidFill>
                <a:latin typeface="Kobern" panose="00000500000000000000"/>
              </a:rPr>
              <a:t>As per Delhi HC in SREI Infrastructure { [2012] 20 taxmann.com 476}: </a:t>
            </a:r>
            <a:r>
              <a:rPr lang="en-US" sz="1600" b="1" dirty="0">
                <a:solidFill>
                  <a:schemeClr val="bg1"/>
                </a:solidFill>
                <a:latin typeface="Kobern" panose="00000500000000000000"/>
              </a:rPr>
              <a:t>Taxable</a:t>
            </a:r>
            <a:r>
              <a:rPr lang="en-US" sz="1600" dirty="0">
                <a:solidFill>
                  <a:schemeClr val="bg1"/>
                </a:solidFill>
              </a:rPr>
              <a:t/>
            </a:r>
            <a:br>
              <a:rPr lang="en-US" sz="1600" dirty="0">
                <a:solidFill>
                  <a:schemeClr val="bg1"/>
                </a:solidFill>
              </a:rPr>
            </a:br>
            <a:endParaRPr lang="en-US" sz="1600" dirty="0">
              <a:solidFill>
                <a:schemeClr val="bg1"/>
              </a:solidFill>
            </a:endParaRPr>
          </a:p>
          <a:p>
            <a:pPr lvl="2"/>
            <a:endParaRPr lang="en-US" u="sng"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Rationalization of Slump Sale Provisions </a:t>
            </a:r>
          </a:p>
        </p:txBody>
      </p:sp>
    </p:spTree>
    <p:extLst>
      <p:ext uri="{BB962C8B-B14F-4D97-AF65-F5344CB8AC3E}">
        <p14:creationId xmlns:p14="http://schemas.microsoft.com/office/powerpoint/2010/main" xmlns="" val="36914565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dirty="0"/>
              <a:t>Proposed Amendment </a:t>
            </a:r>
          </a:p>
          <a:p>
            <a:pPr lvl="1"/>
            <a:r>
              <a:rPr lang="en-US" b="1" u="sng" dirty="0"/>
              <a:t>Amendment to definition of Slump Sale</a:t>
            </a:r>
            <a:r>
              <a:rPr lang="en-US" dirty="0"/>
              <a:t>: Transfer of undertaking, </a:t>
            </a:r>
            <a:r>
              <a:rPr lang="en-US" strike="sngStrike" dirty="0"/>
              <a:t>as a result of ‘</a:t>
            </a:r>
            <a:r>
              <a:rPr lang="en-US" b="1" u="sng" strike="sngStrike" dirty="0"/>
              <a:t>sale’</a:t>
            </a:r>
            <a:r>
              <a:rPr lang="en-US" dirty="0"/>
              <a:t> </a:t>
            </a:r>
            <a:r>
              <a:rPr lang="en-US" b="1" dirty="0">
                <a:solidFill>
                  <a:srgbClr val="FF0000"/>
                </a:solidFill>
              </a:rPr>
              <a:t>by any means,</a:t>
            </a:r>
            <a:r>
              <a:rPr lang="en-US" dirty="0"/>
              <a:t> for a lump-sum consideration without values being assigned to individual assets and liabilities </a:t>
            </a:r>
          </a:p>
          <a:p>
            <a:pPr lvl="1"/>
            <a:endParaRPr lang="en-US" dirty="0"/>
          </a:p>
          <a:p>
            <a:pPr lvl="1"/>
            <a:r>
              <a:rPr lang="en-US" dirty="0"/>
              <a:t>Also inserted Explanation to the definition: “Transfer” shall have the meaning assigned to it in section 2(47)</a:t>
            </a:r>
          </a:p>
          <a:p>
            <a:pPr lvl="1"/>
            <a:endParaRPr lang="en-US" b="1" u="sng" dirty="0"/>
          </a:p>
          <a:p>
            <a:pPr lvl="1"/>
            <a:r>
              <a:rPr lang="en-US" b="1" u="sng" dirty="0"/>
              <a:t>Amendment effective from 01</a:t>
            </a:r>
            <a:r>
              <a:rPr lang="en-US" b="1" u="sng" baseline="30000" dirty="0"/>
              <a:t>st</a:t>
            </a:r>
            <a:r>
              <a:rPr lang="en-US" b="1" u="sng" dirty="0"/>
              <a:t> April 2021 and will apply from A.Y. 2021-22</a:t>
            </a:r>
          </a:p>
          <a:p>
            <a:pPr lvl="1"/>
            <a:endParaRPr lang="en-US" b="1" u="sng" dirty="0"/>
          </a:p>
          <a:p>
            <a:pPr lvl="1"/>
            <a:r>
              <a:rPr lang="en-US" dirty="0"/>
              <a:t>Effect of the amendment on matters pending before the SC?</a:t>
            </a:r>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Rationalization of Slump Sale Provisions </a:t>
            </a:r>
            <a:r>
              <a:rPr lang="en-US" sz="2000" dirty="0"/>
              <a:t>(cont.)</a:t>
            </a:r>
            <a:r>
              <a:rPr lang="en-US" dirty="0"/>
              <a:t> </a:t>
            </a:r>
          </a:p>
        </p:txBody>
      </p:sp>
    </p:spTree>
    <p:extLst>
      <p:ext uri="{BB962C8B-B14F-4D97-AF65-F5344CB8AC3E}">
        <p14:creationId xmlns:p14="http://schemas.microsoft.com/office/powerpoint/2010/main" xmlns="" val="31224153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u="sng" dirty="0"/>
              <a:t>Present position</a:t>
            </a:r>
          </a:p>
          <a:p>
            <a:pPr algn="just"/>
            <a:r>
              <a:rPr lang="en-US" dirty="0"/>
              <a:t>Taxation on receipt of capital asset by a Partner </a:t>
            </a:r>
          </a:p>
          <a:p>
            <a:pPr lvl="1" algn="just"/>
            <a:r>
              <a:rPr lang="en-US" dirty="0"/>
              <a:t>Receipt of capital asset by a Partner on dissolution </a:t>
            </a:r>
            <a:r>
              <a:rPr lang="en-US" i="1" u="sng" dirty="0"/>
              <a:t>or otherwise</a:t>
            </a:r>
            <a:r>
              <a:rPr lang="en-US" u="sng" dirty="0"/>
              <a:t> </a:t>
            </a:r>
            <a:r>
              <a:rPr lang="en-US" dirty="0"/>
              <a:t>subject to Capital Gains tax in hands of firm u/s 45(4)</a:t>
            </a:r>
          </a:p>
          <a:p>
            <a:pPr lvl="1" algn="just"/>
            <a:r>
              <a:rPr lang="en-US" dirty="0"/>
              <a:t>Divergent court rulings whether the term ‘’or otherwise” covers reconstitution of firm </a:t>
            </a:r>
          </a:p>
          <a:p>
            <a:pPr algn="just"/>
            <a:r>
              <a:rPr lang="en-US" dirty="0"/>
              <a:t>Taxation on receipt of money by a Partner</a:t>
            </a:r>
          </a:p>
          <a:p>
            <a:pPr lvl="1" algn="just"/>
            <a:r>
              <a:rPr lang="en-US" dirty="0"/>
              <a:t>No Capital Gains tax in hands of firm on receipt of money by a Partner on dissolution or reconstitution u/s 45(4)</a:t>
            </a:r>
          </a:p>
          <a:p>
            <a:pPr lvl="1" algn="just"/>
            <a:r>
              <a:rPr lang="en-US" altLang="ko-KR" dirty="0"/>
              <a:t>Tribunal rulings on taxation in hands of Partner on receipt of money exceeding capital account balance u/s 45(1)</a:t>
            </a:r>
          </a:p>
          <a:p>
            <a:pPr algn="just"/>
            <a:r>
              <a:rPr lang="en-US" altLang="ko-KR" dirty="0"/>
              <a:t>No express provision whether revaluation of asset or self generated goodwill or any other self generated asset to be taken into account for calculating capital account balance of Partner</a:t>
            </a:r>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Capital gains taxation in hands of Partnership firm</a:t>
            </a:r>
          </a:p>
        </p:txBody>
      </p:sp>
    </p:spTree>
    <p:extLst>
      <p:ext uri="{BB962C8B-B14F-4D97-AF65-F5344CB8AC3E}">
        <p14:creationId xmlns:p14="http://schemas.microsoft.com/office/powerpoint/2010/main" xmlns="" val="3419218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tabLst>
                <a:tab pos="3767138" algn="l"/>
              </a:tabLst>
            </a:pPr>
            <a:r>
              <a:rPr lang="en-US" u="sng" dirty="0"/>
              <a:t>Proposed amendment</a:t>
            </a:r>
          </a:p>
          <a:p>
            <a:pPr algn="just">
              <a:tabLst>
                <a:tab pos="3767138" algn="l"/>
              </a:tabLst>
            </a:pPr>
            <a:r>
              <a:rPr lang="en-US" dirty="0"/>
              <a:t>Taxation on receipt of </a:t>
            </a:r>
            <a:r>
              <a:rPr lang="en-US" u="sng" dirty="0"/>
              <a:t>capital asset</a:t>
            </a:r>
            <a:r>
              <a:rPr lang="en-US" dirty="0"/>
              <a:t> by a Partner [Substitution of section 45(4)]</a:t>
            </a:r>
          </a:p>
          <a:p>
            <a:pPr lvl="1" algn="just">
              <a:tabLst>
                <a:tab pos="3767138" algn="l"/>
              </a:tabLst>
            </a:pPr>
            <a:r>
              <a:rPr lang="en-US" dirty="0"/>
              <a:t>Tax in hands of firm on receipt of capital asset by a Partner representing his capital account balance on dissolution or reconstitution</a:t>
            </a:r>
          </a:p>
          <a:p>
            <a:pPr algn="just">
              <a:tabLst>
                <a:tab pos="3767138" algn="l"/>
              </a:tabLst>
            </a:pPr>
            <a:r>
              <a:rPr lang="en-US" dirty="0"/>
              <a:t>Taxation on receipt of </a:t>
            </a:r>
            <a:r>
              <a:rPr lang="en-US" u="sng" dirty="0"/>
              <a:t>money or other asset</a:t>
            </a:r>
            <a:r>
              <a:rPr lang="en-US" dirty="0"/>
              <a:t>  by a Partner [Insertion of section 45(4A)]</a:t>
            </a:r>
          </a:p>
          <a:p>
            <a:pPr lvl="1" algn="just">
              <a:tabLst>
                <a:tab pos="3767138" algn="l"/>
              </a:tabLst>
            </a:pPr>
            <a:r>
              <a:rPr lang="en-US" dirty="0"/>
              <a:t>Tax in hands of firm on receipt of money or other asset by a Partner in excess of his capital account balance at the time of dissolution or reconstitution</a:t>
            </a:r>
          </a:p>
          <a:p>
            <a:pPr lvl="1" algn="just">
              <a:tabLst>
                <a:tab pos="3767138" algn="l"/>
              </a:tabLst>
            </a:pPr>
            <a:r>
              <a:rPr lang="en-US" dirty="0"/>
              <a:t>Value of money or FMV to be full value of consideration</a:t>
            </a:r>
          </a:p>
          <a:p>
            <a:pPr lvl="1" algn="just">
              <a:tabLst>
                <a:tab pos="3767138" algn="l"/>
              </a:tabLst>
            </a:pPr>
            <a:r>
              <a:rPr lang="en-US" dirty="0"/>
              <a:t>Capital account balance to be Cost of Acquisition</a:t>
            </a:r>
          </a:p>
          <a:p>
            <a:pPr algn="just">
              <a:tabLst>
                <a:tab pos="3767138" algn="l"/>
              </a:tabLst>
            </a:pPr>
            <a:r>
              <a:rPr lang="en-US" dirty="0"/>
              <a:t>Capital </a:t>
            </a:r>
            <a:r>
              <a:rPr lang="en-US" altLang="ko-KR" dirty="0"/>
              <a:t>account</a:t>
            </a:r>
            <a:r>
              <a:rPr lang="en-US" dirty="0"/>
              <a:t> balance of the Partner to be calculated without taking into account increase due to revaluation of any asset or due to self-generated goodwill or any other self-generated asset</a:t>
            </a:r>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Capital gains taxation in hands of Partnership firm </a:t>
            </a:r>
            <a:r>
              <a:rPr lang="en-US" sz="2000" dirty="0"/>
              <a:t>(cont.)</a:t>
            </a:r>
          </a:p>
          <a:p>
            <a:endParaRPr lang="en-US" dirty="0"/>
          </a:p>
        </p:txBody>
      </p:sp>
    </p:spTree>
    <p:extLst>
      <p:ext uri="{BB962C8B-B14F-4D97-AF65-F5344CB8AC3E}">
        <p14:creationId xmlns:p14="http://schemas.microsoft.com/office/powerpoint/2010/main" xmlns="" val="24245003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u="sng" dirty="0"/>
              <a:t>Position prior to FB, 2021</a:t>
            </a:r>
          </a:p>
          <a:p>
            <a:pPr lvl="1" algn="just"/>
            <a:r>
              <a:rPr lang="en-US" dirty="0"/>
              <a:t>Goodwill not specifically mentioned as intangible asset eligible for depreciation</a:t>
            </a:r>
          </a:p>
          <a:p>
            <a:pPr lvl="1" algn="just"/>
            <a:r>
              <a:rPr lang="en-US" dirty="0"/>
              <a:t>SC in </a:t>
            </a:r>
            <a:r>
              <a:rPr lang="en-US" i="1" dirty="0" err="1"/>
              <a:t>Smifs</a:t>
            </a:r>
            <a:r>
              <a:rPr lang="en-US" i="1" dirty="0"/>
              <a:t> Securities </a:t>
            </a:r>
            <a:r>
              <a:rPr lang="en-US" dirty="0"/>
              <a:t>held, goodwill would also constitute ‘</a:t>
            </a:r>
            <a:r>
              <a:rPr lang="en-US" i="1" dirty="0"/>
              <a:t>any other business or commercial right of a similar nature’</a:t>
            </a:r>
          </a:p>
          <a:p>
            <a:pPr lvl="2" algn="just"/>
            <a:r>
              <a:rPr lang="en-US" dirty="0"/>
              <a:t>Depreciation on goodwill allowed under section 32 by applying </a:t>
            </a:r>
            <a:r>
              <a:rPr lang="en-US" i="1" dirty="0" err="1"/>
              <a:t>Smifs</a:t>
            </a:r>
            <a:r>
              <a:rPr lang="en-US" i="1" dirty="0"/>
              <a:t> Securities</a:t>
            </a:r>
            <a:r>
              <a:rPr lang="en-US" dirty="0"/>
              <a:t> </a:t>
            </a:r>
            <a:endParaRPr lang="en-US" i="1" dirty="0"/>
          </a:p>
          <a:p>
            <a:pPr lvl="1" algn="just"/>
            <a:r>
              <a:rPr lang="en-US" dirty="0"/>
              <a:t>Depreciation on goodwill arising out of amalgamation </a:t>
            </a:r>
          </a:p>
          <a:p>
            <a:pPr lvl="2" algn="just"/>
            <a:r>
              <a:rPr lang="en-US" altLang="ko-KR" dirty="0"/>
              <a:t>Subject matter of litigation due to </a:t>
            </a:r>
          </a:p>
          <a:p>
            <a:pPr lvl="3" algn="just"/>
            <a:r>
              <a:rPr lang="en-US" altLang="ko-KR" sz="1600" dirty="0">
                <a:solidFill>
                  <a:schemeClr val="bg1"/>
                </a:solidFill>
                <a:latin typeface="Kobern" pitchFamily="2" charset="77"/>
              </a:rPr>
              <a:t>6th </a:t>
            </a:r>
            <a:r>
              <a:rPr lang="en-US" altLang="ko-KR" sz="1600" dirty="0" err="1">
                <a:solidFill>
                  <a:schemeClr val="bg1"/>
                </a:solidFill>
                <a:latin typeface="Kobern" pitchFamily="2" charset="77"/>
              </a:rPr>
              <a:t>provisio</a:t>
            </a:r>
            <a:r>
              <a:rPr lang="en-US" altLang="ko-KR" sz="1600" dirty="0">
                <a:solidFill>
                  <a:schemeClr val="bg1"/>
                </a:solidFill>
                <a:latin typeface="Kobern" pitchFamily="2" charset="77"/>
              </a:rPr>
              <a:t> to Section 32, </a:t>
            </a:r>
          </a:p>
          <a:p>
            <a:pPr lvl="3" algn="just"/>
            <a:r>
              <a:rPr lang="en-US" altLang="ko-KR" sz="1600" dirty="0">
                <a:solidFill>
                  <a:schemeClr val="bg1"/>
                </a:solidFill>
                <a:latin typeface="Kobern" pitchFamily="2" charset="77"/>
              </a:rPr>
              <a:t>Explanation 7 to Section 43(1) and </a:t>
            </a:r>
          </a:p>
          <a:p>
            <a:pPr lvl="3" algn="just"/>
            <a:r>
              <a:rPr lang="en-US" altLang="ko-KR" sz="1600" dirty="0">
                <a:solidFill>
                  <a:schemeClr val="bg1"/>
                </a:solidFill>
                <a:latin typeface="Kobern" pitchFamily="2" charset="77"/>
              </a:rPr>
              <a:t>Explanation 2 to Section 43(6)(c)</a:t>
            </a:r>
          </a:p>
          <a:p>
            <a:pPr lvl="1"/>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Depreciation on Goodwill</a:t>
            </a:r>
          </a:p>
        </p:txBody>
      </p:sp>
    </p:spTree>
    <p:extLst>
      <p:ext uri="{BB962C8B-B14F-4D97-AF65-F5344CB8AC3E}">
        <p14:creationId xmlns:p14="http://schemas.microsoft.com/office/powerpoint/2010/main" xmlns="" val="31892109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sz="1800" dirty="0"/>
              <a:t>Amendment proposed in FB, 2021</a:t>
            </a:r>
          </a:p>
          <a:p>
            <a:pPr lvl="1" algn="just"/>
            <a:r>
              <a:rPr lang="en-US" dirty="0"/>
              <a:t>Definition of Block of Assets proposed to be amended to exclude goodwill – Section 2(11)</a:t>
            </a:r>
          </a:p>
          <a:p>
            <a:pPr lvl="1" algn="just"/>
            <a:r>
              <a:rPr lang="en-US" dirty="0"/>
              <a:t>Similar amendment to exclude goodwill proposed in Section 32</a:t>
            </a:r>
          </a:p>
          <a:p>
            <a:pPr lvl="1" algn="just"/>
            <a:r>
              <a:rPr lang="en-US" dirty="0"/>
              <a:t>Section 50 proposed to be amended </a:t>
            </a:r>
          </a:p>
          <a:p>
            <a:pPr lvl="2" algn="just"/>
            <a:r>
              <a:rPr lang="en-US" dirty="0"/>
              <a:t>Manner to be prescribed for calculating WDV of block of assets for computing short term capital gains on sale of depreciable assets</a:t>
            </a:r>
          </a:p>
          <a:p>
            <a:pPr lvl="1" algn="just"/>
            <a:r>
              <a:rPr lang="en-US" dirty="0"/>
              <a:t>Section 55 proposed to be amended </a:t>
            </a:r>
          </a:p>
          <a:p>
            <a:pPr lvl="2" algn="just"/>
            <a:r>
              <a:rPr lang="en-US" dirty="0"/>
              <a:t>Cost of acquisition of goodwill be calculated after reducing depreciation allowed for AYs prior to AY 2021-22</a:t>
            </a:r>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Depreciation on Goodwill </a:t>
            </a:r>
            <a:r>
              <a:rPr lang="en-US" sz="2000" dirty="0"/>
              <a:t>(cont.)</a:t>
            </a:r>
          </a:p>
        </p:txBody>
      </p:sp>
    </p:spTree>
    <p:extLst>
      <p:ext uri="{BB962C8B-B14F-4D97-AF65-F5344CB8AC3E}">
        <p14:creationId xmlns:p14="http://schemas.microsoft.com/office/powerpoint/2010/main" xmlns="" val="1182143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a:xfrm>
            <a:off x="238308" y="949764"/>
            <a:ext cx="8597082" cy="3888936"/>
          </a:xfrm>
        </p:spPr>
        <p:txBody>
          <a:bodyPr/>
          <a:lstStyle/>
          <a:p>
            <a:r>
              <a:rPr lang="en-US" dirty="0"/>
              <a:t>Section 194Q proposed to be inserted to be applicable from 1</a:t>
            </a:r>
            <a:r>
              <a:rPr lang="en-US" baseline="30000" dirty="0"/>
              <a:t>st</a:t>
            </a:r>
            <a:r>
              <a:rPr lang="en-US" dirty="0"/>
              <a:t> July 2021</a:t>
            </a:r>
          </a:p>
          <a:p>
            <a:r>
              <a:rPr lang="en-IN" dirty="0"/>
              <a:t>Buyer of all goods liable to deduct tax at source @ 0.1% of sale consideration exceeding INR 50 Lakhs in a financial year</a:t>
            </a:r>
          </a:p>
          <a:p>
            <a:r>
              <a:rPr lang="en-US" dirty="0"/>
              <a:t>Applicable to buyers with gross receipts/ turnover exceeding INR 10 Crores </a:t>
            </a:r>
            <a:r>
              <a:rPr lang="en-US" i="1" dirty="0"/>
              <a:t>(in aggregate)</a:t>
            </a:r>
            <a:r>
              <a:rPr lang="en-US" dirty="0"/>
              <a:t> in previous financial year</a:t>
            </a:r>
          </a:p>
          <a:p>
            <a:r>
              <a:rPr lang="en-IN" dirty="0"/>
              <a:t>Rate of TDS 5% if seller does not provide PAN</a:t>
            </a:r>
          </a:p>
          <a:p>
            <a:r>
              <a:rPr lang="en-US" dirty="0"/>
              <a:t>Applicable only on payments made to a resident;</a:t>
            </a:r>
          </a:p>
          <a:p>
            <a:r>
              <a:rPr lang="en-IN" dirty="0"/>
              <a:t>Exclusions:</a:t>
            </a:r>
          </a:p>
          <a:p>
            <a:pPr lvl="1"/>
            <a:r>
              <a:rPr lang="en-IN" dirty="0"/>
              <a:t>tax is deductible under other TDS provisions</a:t>
            </a:r>
          </a:p>
          <a:p>
            <a:pPr lvl="1"/>
            <a:r>
              <a:rPr lang="en-IN" dirty="0"/>
              <a:t>where TCS under Section 206C </a:t>
            </a:r>
            <a:r>
              <a:rPr lang="en-IN" i="1" dirty="0"/>
              <a:t>(other than 206C(1H))</a:t>
            </a:r>
            <a:r>
              <a:rPr lang="en-IN" dirty="0"/>
              <a:t> is applicable</a:t>
            </a:r>
          </a:p>
          <a:p>
            <a:r>
              <a:rPr lang="en-IN" dirty="0"/>
              <a:t>If TDS under Section 194Q is applicable – TCS under Section 206C(1H) not applicable</a:t>
            </a:r>
          </a:p>
          <a:p>
            <a:pPr marL="0" indent="0">
              <a:buNone/>
            </a:pPr>
            <a:endParaRPr lang="en-US" sz="1200" dirty="0"/>
          </a:p>
          <a:p>
            <a:pPr marL="0" indent="0">
              <a:buNone/>
            </a:pPr>
            <a:endParaRPr lang="en-US" sz="1200"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a:xfrm>
            <a:off x="223068" y="195486"/>
            <a:ext cx="8597082" cy="460507"/>
          </a:xfrm>
        </p:spPr>
        <p:txBody>
          <a:bodyPr/>
          <a:lstStyle/>
          <a:p>
            <a:r>
              <a:rPr lang="en-US" dirty="0"/>
              <a:t>TDS on Purchase of Goods (Section 194Q)</a:t>
            </a:r>
          </a:p>
        </p:txBody>
      </p:sp>
    </p:spTree>
    <p:extLst>
      <p:ext uri="{BB962C8B-B14F-4D97-AF65-F5344CB8AC3E}">
        <p14:creationId xmlns:p14="http://schemas.microsoft.com/office/powerpoint/2010/main" xmlns="" val="3677365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a:xfrm>
            <a:off x="238308" y="949764"/>
            <a:ext cx="8597082" cy="3888936"/>
          </a:xfrm>
        </p:spPr>
        <p:txBody>
          <a:bodyPr/>
          <a:lstStyle/>
          <a:p>
            <a:pPr algn="just"/>
            <a:r>
              <a:rPr lang="en-US" dirty="0"/>
              <a:t>EL of 2% levied on amount of consideration received or receivable by an e-commerce operator from </a:t>
            </a:r>
            <a:r>
              <a:rPr lang="en-US" u="sng" dirty="0"/>
              <a:t>e-commerce supply or services </a:t>
            </a:r>
            <a:r>
              <a:rPr lang="en-US" dirty="0"/>
              <a:t>made or facilitated or provided by the operator</a:t>
            </a:r>
          </a:p>
          <a:p>
            <a:pPr algn="just"/>
            <a:endParaRPr lang="en-US" dirty="0"/>
          </a:p>
          <a:p>
            <a:pPr algn="just"/>
            <a:r>
              <a:rPr lang="en-US" dirty="0"/>
              <a:t>The term “E-commerce supply or service” defined to mean: </a:t>
            </a:r>
          </a:p>
          <a:p>
            <a:pPr marL="857250" lvl="1" indent="-400050">
              <a:buFont typeface="+mj-lt"/>
              <a:buAutoNum type="romanLcPeriod"/>
            </a:pPr>
            <a:r>
              <a:rPr lang="en-US" altLang="ko-KR" sz="1500" dirty="0"/>
              <a:t>online sale of goods owned by the e-commerce operator;</a:t>
            </a:r>
          </a:p>
          <a:p>
            <a:pPr marL="857250" lvl="1" indent="-400050">
              <a:buFont typeface="+mj-lt"/>
              <a:buAutoNum type="romanLcPeriod"/>
            </a:pPr>
            <a:r>
              <a:rPr lang="en-US" altLang="ko-KR" sz="1500" dirty="0"/>
              <a:t>online provision of services provided by the e-commerce operator;</a:t>
            </a:r>
          </a:p>
          <a:p>
            <a:pPr marL="857250" lvl="1" indent="-400050">
              <a:buFont typeface="+mj-lt"/>
              <a:buAutoNum type="romanLcPeriod"/>
            </a:pPr>
            <a:r>
              <a:rPr lang="en-US" altLang="ko-KR" sz="1500" dirty="0"/>
              <a:t>online sale of goods or provision of services or both, facilitated by the e-commerce operator; or</a:t>
            </a:r>
          </a:p>
          <a:p>
            <a:pPr marL="857250" lvl="1" indent="-400050">
              <a:buFont typeface="+mj-lt"/>
              <a:buAutoNum type="romanLcPeriod"/>
            </a:pPr>
            <a:r>
              <a:rPr lang="en-US" altLang="ko-KR" sz="1500" dirty="0"/>
              <a:t>any combination of activities listed in clause (</a:t>
            </a:r>
            <a:r>
              <a:rPr lang="en-US" altLang="ko-KR" sz="1500" dirty="0" err="1"/>
              <a:t>i</a:t>
            </a:r>
            <a:r>
              <a:rPr lang="en-US" altLang="ko-KR" sz="1500" dirty="0"/>
              <a:t>), (ii) or clause (iii);</a:t>
            </a:r>
          </a:p>
          <a:p>
            <a:pPr marL="0" indent="0">
              <a:buNone/>
            </a:pPr>
            <a:endParaRPr lang="en-US" sz="1500" dirty="0"/>
          </a:p>
          <a:p>
            <a:pPr algn="just"/>
            <a:r>
              <a:rPr lang="en-US" altLang="ko-KR" dirty="0"/>
              <a:t>Exemption provided from income-tax where EL chargeable (applicable from 1st April 2021)</a:t>
            </a:r>
          </a:p>
          <a:p>
            <a:pPr marL="0" indent="0">
              <a:buNone/>
            </a:pPr>
            <a:endParaRPr lang="en-US" sz="1200" dirty="0"/>
          </a:p>
          <a:p>
            <a:pPr marL="0" indent="0">
              <a:buNone/>
            </a:pPr>
            <a:endParaRPr lang="en-US" sz="1200"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a:xfrm>
            <a:off x="223068" y="195486"/>
            <a:ext cx="8597082" cy="460507"/>
          </a:xfrm>
        </p:spPr>
        <p:txBody>
          <a:bodyPr/>
          <a:lstStyle/>
          <a:p>
            <a:r>
              <a:rPr lang="en-US" dirty="0"/>
              <a:t>Equalisation Levy: Present position</a:t>
            </a:r>
          </a:p>
        </p:txBody>
      </p:sp>
    </p:spTree>
    <p:extLst>
      <p:ext uri="{BB962C8B-B14F-4D97-AF65-F5344CB8AC3E}">
        <p14:creationId xmlns:p14="http://schemas.microsoft.com/office/powerpoint/2010/main" xmlns="" val="27723156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marL="0" indent="0">
              <a:buNone/>
            </a:pPr>
            <a:r>
              <a:rPr lang="en-US" u="sng" dirty="0"/>
              <a:t>Clarification in the definition of e-commerce supply or services</a:t>
            </a:r>
          </a:p>
          <a:p>
            <a:r>
              <a:rPr lang="en-US" dirty="0"/>
              <a:t>Ambiguity in present provisions</a:t>
            </a:r>
          </a:p>
          <a:p>
            <a:pPr lvl="1"/>
            <a:r>
              <a:rPr lang="en-US" sz="1500" dirty="0"/>
              <a:t>Which activity should happen online for EL to be applicable?</a:t>
            </a:r>
          </a:p>
          <a:p>
            <a:r>
              <a:rPr lang="en-US" dirty="0"/>
              <a:t>Explanation proposed to be inserted in the definition to “e-commerce supply or services”</a:t>
            </a:r>
            <a:endParaRPr lang="en-US" i="1" dirty="0"/>
          </a:p>
          <a:p>
            <a:pPr lvl="1"/>
            <a:r>
              <a:rPr lang="en-US" dirty="0"/>
              <a:t>“online sale of goods” and “online provision of services” shall include one or more of the following online activities:</a:t>
            </a:r>
          </a:p>
          <a:p>
            <a:pPr marL="1257300" lvl="2" indent="-400050">
              <a:buFont typeface="+mj-lt"/>
              <a:buAutoNum type="romanLcPeriod"/>
            </a:pPr>
            <a:r>
              <a:rPr lang="en-US" altLang="ko-KR" sz="1500" dirty="0"/>
              <a:t>acceptance of offer for sale; or</a:t>
            </a:r>
          </a:p>
          <a:p>
            <a:pPr marL="1257300" lvl="2" indent="-400050">
              <a:buFont typeface="+mj-lt"/>
              <a:buAutoNum type="romanLcPeriod"/>
            </a:pPr>
            <a:r>
              <a:rPr lang="en-US" altLang="ko-KR" sz="1500" dirty="0"/>
              <a:t>placing of purchase order; or</a:t>
            </a:r>
          </a:p>
          <a:p>
            <a:pPr marL="1257300" lvl="2" indent="-400050">
              <a:buFont typeface="+mj-lt"/>
              <a:buAutoNum type="romanLcPeriod"/>
            </a:pPr>
            <a:r>
              <a:rPr lang="en-US" altLang="ko-KR" sz="1500" dirty="0"/>
              <a:t>acceptance of the purchase order; or</a:t>
            </a:r>
          </a:p>
          <a:p>
            <a:pPr marL="1257300" lvl="2" indent="-400050">
              <a:buFont typeface="+mj-lt"/>
              <a:buAutoNum type="romanLcPeriod"/>
            </a:pPr>
            <a:r>
              <a:rPr lang="en-US" altLang="ko-KR" sz="1500" dirty="0"/>
              <a:t>payment of consideration; or</a:t>
            </a:r>
          </a:p>
          <a:p>
            <a:pPr marL="1257300" lvl="2" indent="-400050">
              <a:buFont typeface="+mj-lt"/>
              <a:buAutoNum type="romanLcPeriod"/>
            </a:pPr>
            <a:r>
              <a:rPr lang="en-US" altLang="ko-KR" sz="1500" dirty="0"/>
              <a:t>supply of goods or provision of services, partly or wholly’ </a:t>
            </a:r>
          </a:p>
          <a:p>
            <a:pPr lvl="1"/>
            <a:r>
              <a:rPr lang="en-US" altLang="ko-KR" dirty="0"/>
              <a:t>Applicable retrospectively from 1st April 2020</a:t>
            </a:r>
          </a:p>
          <a:p>
            <a:pPr marL="0" indent="0">
              <a:buNone/>
            </a:pPr>
            <a:endParaRPr lang="en-US" dirty="0"/>
          </a:p>
        </p:txBody>
      </p:sp>
      <p:sp>
        <p:nvSpPr>
          <p:cNvPr id="6" name="Text Placeholder 2">
            <a:extLst>
              <a:ext uri="{FF2B5EF4-FFF2-40B4-BE49-F238E27FC236}">
                <a16:creationId xmlns:a16="http://schemas.microsoft.com/office/drawing/2014/main" xmlns="" id="{E4390B6E-0079-429E-A257-4B5B3283C9B3}"/>
              </a:ext>
            </a:extLst>
          </p:cNvPr>
          <p:cNvSpPr>
            <a:spLocks noGrp="1"/>
          </p:cNvSpPr>
          <p:nvPr>
            <p:ph type="body" sz="quarter" idx="13"/>
          </p:nvPr>
        </p:nvSpPr>
        <p:spPr>
          <a:xfrm>
            <a:off x="223068" y="195486"/>
            <a:ext cx="8597082" cy="460507"/>
          </a:xfrm>
        </p:spPr>
        <p:txBody>
          <a:bodyPr/>
          <a:lstStyle/>
          <a:p>
            <a:r>
              <a:rPr lang="en-US" dirty="0"/>
              <a:t>Equalisation Levy: Proposed Amendments</a:t>
            </a:r>
            <a:endParaRPr lang="en-US" sz="2000" dirty="0"/>
          </a:p>
        </p:txBody>
      </p:sp>
    </p:spTree>
    <p:extLst>
      <p:ext uri="{BB962C8B-B14F-4D97-AF65-F5344CB8AC3E}">
        <p14:creationId xmlns:p14="http://schemas.microsoft.com/office/powerpoint/2010/main" xmlns="" val="8226128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marL="0" indent="0">
              <a:buNone/>
            </a:pPr>
            <a:r>
              <a:rPr lang="en-US" u="sng" dirty="0"/>
              <a:t>Clarification on the consideration on which EL is to be charged</a:t>
            </a:r>
          </a:p>
          <a:p>
            <a:r>
              <a:rPr lang="en-US" dirty="0"/>
              <a:t>Ambiguity in present provisions</a:t>
            </a:r>
          </a:p>
          <a:p>
            <a:pPr lvl="1"/>
            <a:r>
              <a:rPr lang="en-US" sz="1500" dirty="0"/>
              <a:t>Facilitators of e-commerce goods or services should charge EL on entire sale consideration or only on the facilitation fee (commission)?  </a:t>
            </a:r>
          </a:p>
          <a:p>
            <a:r>
              <a:rPr lang="en-US" dirty="0"/>
              <a:t>Proposed amendment clarifies that EL to be charged on entire sale/ service consideration and not only on the facilitation fee.</a:t>
            </a:r>
          </a:p>
          <a:p>
            <a:pPr marL="285750" lvl="1">
              <a:buSzTx/>
            </a:pPr>
            <a:r>
              <a:rPr lang="en-US" altLang="ko-KR" dirty="0"/>
              <a:t>Applicable retrospectively from 1st April 2020</a:t>
            </a:r>
            <a:endParaRPr lang="en-US" sz="1200" dirty="0"/>
          </a:p>
          <a:p>
            <a:endParaRPr lang="en-US" sz="1200" u="sng" dirty="0"/>
          </a:p>
          <a:p>
            <a:pPr marL="0" indent="0">
              <a:buNone/>
            </a:pPr>
            <a:r>
              <a:rPr lang="en-US" u="sng" dirty="0"/>
              <a:t>Applicability of EL if income of non-resident is chargeable to income-tax as royalty or FTS</a:t>
            </a:r>
            <a:endParaRPr lang="en-US" dirty="0"/>
          </a:p>
          <a:p>
            <a:r>
              <a:rPr lang="en-US" dirty="0"/>
              <a:t>If income chargeable to income-tax as royalty/ FTS, EL not applicable.</a:t>
            </a:r>
          </a:p>
          <a:p>
            <a:r>
              <a:rPr lang="en-US" dirty="0"/>
              <a:t>Chargeability to income-tax needs to be examined per IT Act read with tax treaties</a:t>
            </a:r>
            <a:endParaRPr lang="en-US" sz="1500" dirty="0"/>
          </a:p>
          <a:p>
            <a:r>
              <a:rPr lang="en-US" altLang="ko-KR" dirty="0"/>
              <a:t>Applicable from AY 2021-22</a:t>
            </a:r>
            <a:endParaRPr lang="en-US" sz="1200" dirty="0"/>
          </a:p>
          <a:p>
            <a:pPr lvl="1"/>
            <a:endParaRPr lang="en-US" sz="1200" dirty="0"/>
          </a:p>
        </p:txBody>
      </p:sp>
      <p:sp>
        <p:nvSpPr>
          <p:cNvPr id="8" name="Text Placeholder 2">
            <a:extLst>
              <a:ext uri="{FF2B5EF4-FFF2-40B4-BE49-F238E27FC236}">
                <a16:creationId xmlns:a16="http://schemas.microsoft.com/office/drawing/2014/main" xmlns="" id="{371393D5-13FC-48B4-A7F7-9C6E91080815}"/>
              </a:ext>
            </a:extLst>
          </p:cNvPr>
          <p:cNvSpPr>
            <a:spLocks noGrp="1"/>
          </p:cNvSpPr>
          <p:nvPr>
            <p:ph type="body" sz="quarter" idx="13"/>
          </p:nvPr>
        </p:nvSpPr>
        <p:spPr>
          <a:xfrm>
            <a:off x="223068" y="195486"/>
            <a:ext cx="8597082" cy="460507"/>
          </a:xfrm>
        </p:spPr>
        <p:txBody>
          <a:bodyPr/>
          <a:lstStyle/>
          <a:p>
            <a:r>
              <a:rPr lang="en-US" dirty="0"/>
              <a:t>Equalisation Levy: Proposed Amendments </a:t>
            </a:r>
            <a:r>
              <a:rPr lang="en-US" sz="2000" dirty="0"/>
              <a:t>(cont.)</a:t>
            </a:r>
          </a:p>
        </p:txBody>
      </p:sp>
    </p:spTree>
    <p:extLst>
      <p:ext uri="{BB962C8B-B14F-4D97-AF65-F5344CB8AC3E}">
        <p14:creationId xmlns:p14="http://schemas.microsoft.com/office/powerpoint/2010/main" xmlns="" val="3914134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defRPr/>
            </a:pPr>
            <a:r>
              <a:rPr lang="en-US" sz="1800" dirty="0"/>
              <a:t>Section 8(3) The goods referred to in sub-section (1),</a:t>
            </a:r>
          </a:p>
          <a:p>
            <a:pPr marL="0" indent="0" algn="just">
              <a:buFont typeface="Arial" panose="020B0604020202020204" pitchFamily="34" charset="0"/>
              <a:buNone/>
              <a:defRPr/>
            </a:pPr>
            <a:endParaRPr lang="en-US" sz="1800" dirty="0"/>
          </a:p>
          <a:p>
            <a:pPr marL="0" indent="0" algn="just">
              <a:buFont typeface="Arial" panose="020B0604020202020204" pitchFamily="34" charset="0"/>
              <a:buNone/>
              <a:defRPr/>
            </a:pPr>
            <a:r>
              <a:rPr lang="en-US" sz="1800" dirty="0"/>
              <a:t>(b) are goods of the class or classes specified in the certificate of registration of the registered dealer purchasing the goods as being intended for re-sale by him or subject to any rules made by the Central Government in this behalf, for use by him in the manufacture or processing </a:t>
            </a:r>
            <a:r>
              <a:rPr lang="en-US" sz="1800" strike="sngStrike" dirty="0">
                <a:solidFill>
                  <a:srgbClr val="FF0000"/>
                </a:solidFill>
              </a:rPr>
              <a:t>of goods for sale or in the telecommunications network or in mining or in the generation or distribution of electricity or any other form of power</a:t>
            </a:r>
            <a:r>
              <a:rPr lang="en-US" sz="1800" dirty="0"/>
              <a:t> for sale of </a:t>
            </a:r>
            <a:r>
              <a:rPr lang="en-US" sz="1800" dirty="0">
                <a:solidFill>
                  <a:srgbClr val="92D050"/>
                </a:solidFill>
              </a:rPr>
              <a:t>goods specified under clause (d) of section 2</a:t>
            </a:r>
            <a:r>
              <a:rPr lang="en-US" sz="1800" dirty="0"/>
              <a:t>. </a:t>
            </a:r>
          </a:p>
          <a:p>
            <a:pPr marL="0" indent="0" algn="just">
              <a:buFont typeface="Arial" panose="020B0604020202020204" pitchFamily="34" charset="0"/>
              <a:buNone/>
              <a:defRPr/>
            </a:pPr>
            <a:endParaRPr lang="en-US" dirty="0"/>
          </a:p>
          <a:p>
            <a:pPr>
              <a:defRPr/>
            </a:pPr>
            <a:r>
              <a:rPr lang="en-US" i="1" dirty="0"/>
              <a:t>Section 2(d) “goods” means-</a:t>
            </a:r>
            <a:r>
              <a:rPr lang="en-US" dirty="0"/>
              <a:t> </a:t>
            </a:r>
            <a:r>
              <a:rPr lang="en-US" i="1" dirty="0"/>
              <a:t>(</a:t>
            </a:r>
            <a:r>
              <a:rPr lang="en-US" i="1" dirty="0" err="1"/>
              <a:t>i</a:t>
            </a:r>
            <a:r>
              <a:rPr lang="en-US" i="1" dirty="0"/>
              <a:t>) petroleum crude; (ii) high speed diesel; (iii) motor spirit (commonly known as petrol); (iv) natural gas; (v) aviation turbine fuel; and (vi) alcoholic liquor for human consumption.</a:t>
            </a:r>
          </a:p>
          <a:p>
            <a:pPr marL="0" indent="0" algn="r">
              <a:buFont typeface="Arial" panose="020B0604020202020204" pitchFamily="34" charset="0"/>
              <a:buNone/>
              <a:defRPr/>
            </a:pPr>
            <a:r>
              <a:rPr lang="en-US" sz="1800" dirty="0"/>
              <a:t>(</a:t>
            </a:r>
            <a:r>
              <a:rPr lang="en-US" dirty="0"/>
              <a:t>Effective from date to be notified</a:t>
            </a:r>
            <a:r>
              <a:rPr lang="en-US" sz="1800" dirty="0"/>
              <a:t>)</a:t>
            </a:r>
            <a:endParaRPr lang="en-US" dirty="0"/>
          </a:p>
          <a:p>
            <a:pPr marL="0" indent="0" algn="just">
              <a:buFont typeface="Arial" panose="020B0604020202020204" pitchFamily="34" charset="0"/>
              <a:buNone/>
              <a:defRPr/>
            </a:pPr>
            <a:endParaRPr lang="en-US" dirty="0"/>
          </a:p>
        </p:txBody>
      </p:sp>
      <p:sp>
        <p:nvSpPr>
          <p:cNvPr id="40963" name="Text Placeholder 2">
            <a:extLst>
              <a:ext uri="{FF2B5EF4-FFF2-40B4-BE49-F238E27FC236}">
                <a16:creationId xmlns:a16="http://schemas.microsoft.com/office/drawing/2014/main" xmlns="" id="{960F4413-6B88-4A07-B6B7-FAD896B142C3}"/>
              </a:ext>
            </a:extLst>
          </p:cNvPr>
          <p:cNvSpPr>
            <a:spLocks noGrp="1" noChangeArrowheads="1"/>
          </p:cNvSpPr>
          <p:nvPr>
            <p:ph type="body" sz="quarter" idx="13"/>
          </p:nvPr>
        </p:nvSpPr>
        <p:spPr bwMode="auto">
          <a:xfrm>
            <a:off x="223838" y="304800"/>
            <a:ext cx="8596312" cy="4603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spcBef>
                <a:spcPct val="0"/>
              </a:spcBef>
            </a:pPr>
            <a:r>
              <a:rPr lang="en-US" dirty="0">
                <a:latin typeface="Kobern" panose="00000500000000000000"/>
                <a:ea typeface="맑은 고딕" panose="020B0503020000020004" pitchFamily="34" charset="-127"/>
              </a:rPr>
              <a:t>CST: Amendment to Section 8(3)(b)</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sz="1800" dirty="0"/>
              <a:t>Position prior to FB, 2021</a:t>
            </a:r>
          </a:p>
          <a:p>
            <a:pPr lvl="1" algn="just"/>
            <a:r>
              <a:rPr lang="en-US" dirty="0"/>
              <a:t>Interest on employee’s contribution exempt under Section 10(11) and 10(12) </a:t>
            </a:r>
          </a:p>
          <a:p>
            <a:pPr lvl="2" algn="just"/>
            <a:r>
              <a:rPr lang="en-US" dirty="0"/>
              <a:t>Provident Fund under PF Act, 1925</a:t>
            </a:r>
          </a:p>
          <a:p>
            <a:pPr lvl="2" algn="just"/>
            <a:r>
              <a:rPr lang="en-US" dirty="0"/>
              <a:t>Other notified Provident Funds and Recognized Provident Funds</a:t>
            </a:r>
          </a:p>
          <a:p>
            <a:r>
              <a:rPr lang="en-US" sz="1800" dirty="0"/>
              <a:t>Proposed Amendment in FB, 2021</a:t>
            </a:r>
          </a:p>
          <a:p>
            <a:pPr lvl="1" algn="just"/>
            <a:r>
              <a:rPr lang="en-US" dirty="0"/>
              <a:t>Applicable from AY 2022-23</a:t>
            </a:r>
          </a:p>
          <a:p>
            <a:pPr lvl="1" algn="just"/>
            <a:r>
              <a:rPr lang="en-US" dirty="0"/>
              <a:t>Interest on Employee’s contribution to Provident Funds to be made on after 1</a:t>
            </a:r>
            <a:r>
              <a:rPr lang="en-US" baseline="30000" dirty="0"/>
              <a:t>st</a:t>
            </a:r>
            <a:r>
              <a:rPr lang="en-US" dirty="0"/>
              <a:t> April 2021, to be taxable in certain circumstances:</a:t>
            </a:r>
          </a:p>
          <a:p>
            <a:pPr lvl="2" algn="just"/>
            <a:r>
              <a:rPr lang="en-US" dirty="0"/>
              <a:t>Interest relatable to contributions made exceeding Rs.2.5 lakhs to be subject to tax</a:t>
            </a:r>
          </a:p>
          <a:p>
            <a:pPr lvl="2" algn="just"/>
            <a:r>
              <a:rPr lang="en-US" dirty="0"/>
              <a:t>Manner of calculating interest subject to tax to be prescribed</a:t>
            </a:r>
          </a:p>
          <a:p>
            <a:pPr lvl="1" algn="just"/>
            <a:endParaRPr lang="en-US" dirty="0"/>
          </a:p>
          <a:p>
            <a:pPr lvl="1" algn="just"/>
            <a:endParaRPr lang="en-US" dirty="0"/>
          </a:p>
          <a:p>
            <a:pPr lvl="1"/>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Taxability of Interest on PF</a:t>
            </a:r>
          </a:p>
        </p:txBody>
      </p:sp>
    </p:spTree>
    <p:extLst>
      <p:ext uri="{BB962C8B-B14F-4D97-AF65-F5344CB8AC3E}">
        <p14:creationId xmlns:p14="http://schemas.microsoft.com/office/powerpoint/2010/main" xmlns="" val="1024693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r>
              <a:rPr lang="en-US" dirty="0"/>
              <a:t>Existing Regime </a:t>
            </a:r>
          </a:p>
          <a:p>
            <a:pPr lvl="1"/>
            <a:r>
              <a:rPr lang="en-US" b="1" u="sng" dirty="0"/>
              <a:t>Section 234C</a:t>
            </a:r>
            <a:r>
              <a:rPr lang="en-US" dirty="0"/>
              <a:t>: Interest on deferment of advance tax </a:t>
            </a:r>
          </a:p>
          <a:p>
            <a:pPr lvl="2"/>
            <a:r>
              <a:rPr lang="en-US" b="1" u="sng" dirty="0"/>
              <a:t>Proviso</a:t>
            </a:r>
            <a:r>
              <a:rPr lang="en-US" dirty="0"/>
              <a:t>: Interest not applicable in certain cases like capital gains, winnings from crosswords, horse races etc. if the advance tax on such incomes paid in next due installment</a:t>
            </a:r>
          </a:p>
          <a:p>
            <a:pPr lvl="2"/>
            <a:endParaRPr lang="en-US" sz="800" dirty="0"/>
          </a:p>
          <a:p>
            <a:r>
              <a:rPr lang="en-US" dirty="0"/>
              <a:t>Proposed Amendment</a:t>
            </a:r>
          </a:p>
          <a:p>
            <a:pPr lvl="1"/>
            <a:r>
              <a:rPr lang="en-US" dirty="0"/>
              <a:t>Section 234C sought to be amended</a:t>
            </a:r>
          </a:p>
          <a:p>
            <a:pPr lvl="1"/>
            <a:r>
              <a:rPr lang="en-US" dirty="0"/>
              <a:t>Benefit of proviso sought to be extended to dividend income </a:t>
            </a:r>
          </a:p>
          <a:p>
            <a:pPr lvl="1"/>
            <a:r>
              <a:rPr lang="en-US" dirty="0"/>
              <a:t>Amendment effective from 01</a:t>
            </a:r>
            <a:r>
              <a:rPr lang="en-US" baseline="30000" dirty="0"/>
              <a:t>st</a:t>
            </a:r>
            <a:r>
              <a:rPr lang="en-US" dirty="0"/>
              <a:t> April 2021 and A.Y. 2021-22 </a:t>
            </a:r>
          </a:p>
          <a:p>
            <a:pPr lvl="1"/>
            <a:endParaRPr lang="en-US" sz="900"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Advance Tax on Dividend Income </a:t>
            </a:r>
          </a:p>
        </p:txBody>
      </p:sp>
    </p:spTree>
    <p:extLst>
      <p:ext uri="{BB962C8B-B14F-4D97-AF65-F5344CB8AC3E}">
        <p14:creationId xmlns:p14="http://schemas.microsoft.com/office/powerpoint/2010/main" xmlns="" val="979668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endParaRPr lang="en-US" dirty="0"/>
          </a:p>
          <a:p>
            <a:endParaRPr lang="en-US" dirty="0"/>
          </a:p>
          <a:p>
            <a:pPr lvl="1"/>
            <a:endParaRPr lang="en-US" b="1" u="sng" dirty="0"/>
          </a:p>
          <a:p>
            <a:pPr lvl="2"/>
            <a:endParaRPr lang="en-US" u="sng"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US" dirty="0"/>
              <a:t>Time-limits – For assessment  </a:t>
            </a:r>
          </a:p>
        </p:txBody>
      </p:sp>
      <p:graphicFrame>
        <p:nvGraphicFramePr>
          <p:cNvPr id="5" name="Table 4">
            <a:extLst>
              <a:ext uri="{FF2B5EF4-FFF2-40B4-BE49-F238E27FC236}">
                <a16:creationId xmlns:a16="http://schemas.microsoft.com/office/drawing/2014/main" xmlns="" id="{AC54BD0F-C202-4451-90AC-032E8D341320}"/>
              </a:ext>
            </a:extLst>
          </p:cNvPr>
          <p:cNvGraphicFramePr>
            <a:graphicFrameLocks noGrp="1"/>
          </p:cNvGraphicFramePr>
          <p:nvPr/>
        </p:nvGraphicFramePr>
        <p:xfrm>
          <a:off x="611560" y="1131590"/>
          <a:ext cx="7920880" cy="3240361"/>
        </p:xfrm>
        <a:graphic>
          <a:graphicData uri="http://schemas.openxmlformats.org/drawingml/2006/table">
            <a:tbl>
              <a:tblPr firstRow="1" bandRow="1">
                <a:tableStyleId>{2D5ABB26-0587-4C30-8999-92F81FD0307C}</a:tableStyleId>
              </a:tblPr>
              <a:tblGrid>
                <a:gridCol w="2592288">
                  <a:extLst>
                    <a:ext uri="{9D8B030D-6E8A-4147-A177-3AD203B41FA5}">
                      <a16:colId xmlns:a16="http://schemas.microsoft.com/office/drawing/2014/main" xmlns="" val="1463577077"/>
                    </a:ext>
                  </a:extLst>
                </a:gridCol>
                <a:gridCol w="1368152">
                  <a:extLst>
                    <a:ext uri="{9D8B030D-6E8A-4147-A177-3AD203B41FA5}">
                      <a16:colId xmlns:a16="http://schemas.microsoft.com/office/drawing/2014/main" xmlns="" val="1096806757"/>
                    </a:ext>
                  </a:extLst>
                </a:gridCol>
                <a:gridCol w="2007346">
                  <a:extLst>
                    <a:ext uri="{9D8B030D-6E8A-4147-A177-3AD203B41FA5}">
                      <a16:colId xmlns:a16="http://schemas.microsoft.com/office/drawing/2014/main" xmlns="" val="3991179550"/>
                    </a:ext>
                  </a:extLst>
                </a:gridCol>
                <a:gridCol w="1953094">
                  <a:extLst>
                    <a:ext uri="{9D8B030D-6E8A-4147-A177-3AD203B41FA5}">
                      <a16:colId xmlns:a16="http://schemas.microsoft.com/office/drawing/2014/main" xmlns="" val="925002539"/>
                    </a:ext>
                  </a:extLst>
                </a:gridCol>
              </a:tblGrid>
              <a:tr h="1178313">
                <a:tc>
                  <a:txBody>
                    <a:bodyPr/>
                    <a:lstStyle/>
                    <a:p>
                      <a:pPr algn="ctr"/>
                      <a:r>
                        <a:rPr lang="en-US" sz="1600" dirty="0">
                          <a:solidFill>
                            <a:schemeClr val="accent6">
                              <a:lumMod val="75000"/>
                            </a:schemeClr>
                          </a:solidFill>
                          <a:latin typeface="Kobern" panose="00000500000000000000"/>
                        </a:rPr>
                        <a:t>Details</a:t>
                      </a:r>
                      <a:endParaRPr lang="en-IN" sz="1600" dirty="0">
                        <a:solidFill>
                          <a:schemeClr val="accent6">
                            <a:lumMod val="75000"/>
                          </a:schemeClr>
                        </a:solidFill>
                        <a:latin typeface="Kobern" panose="0000050000000000000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pPr algn="ctr"/>
                      <a:r>
                        <a:rPr lang="en-US" sz="1600" dirty="0">
                          <a:solidFill>
                            <a:schemeClr val="accent6">
                              <a:lumMod val="75000"/>
                            </a:schemeClr>
                          </a:solidFill>
                          <a:latin typeface="Kobern" panose="00000500000000000000"/>
                        </a:rPr>
                        <a:t>Section</a:t>
                      </a:r>
                      <a:endParaRPr lang="en-IN" sz="1600" dirty="0">
                        <a:solidFill>
                          <a:schemeClr val="accent6">
                            <a:lumMod val="75000"/>
                          </a:schemeClr>
                        </a:solidFill>
                        <a:latin typeface="Kobern" panose="00000500000000000000"/>
                      </a:endParaRPr>
                    </a:p>
                  </a:txBody>
                  <a:tcPr>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600" kern="1200" dirty="0">
                          <a:solidFill>
                            <a:schemeClr val="accent6">
                              <a:lumMod val="75000"/>
                            </a:schemeClr>
                          </a:solidFill>
                          <a:latin typeface="Kobern" panose="00000500000000000000"/>
                          <a:ea typeface="+mn-ea"/>
                          <a:cs typeface="+mn-cs"/>
                        </a:rPr>
                        <a:t>Existing </a:t>
                      </a:r>
                    </a:p>
                    <a:p>
                      <a:r>
                        <a:rPr lang="en-IN" sz="1600" kern="1200" dirty="0">
                          <a:solidFill>
                            <a:schemeClr val="accent6">
                              <a:lumMod val="75000"/>
                            </a:schemeClr>
                          </a:solidFill>
                          <a:latin typeface="Kobern" panose="00000500000000000000"/>
                          <a:ea typeface="+mn-ea"/>
                          <a:cs typeface="+mn-cs"/>
                        </a:rPr>
                        <a:t>Timeline</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600" kern="1200" dirty="0">
                          <a:solidFill>
                            <a:schemeClr val="accent6">
                              <a:lumMod val="75000"/>
                            </a:schemeClr>
                          </a:solidFill>
                          <a:latin typeface="Kobern" panose="00000500000000000000"/>
                          <a:ea typeface="+mn-ea"/>
                          <a:cs typeface="+mn-cs"/>
                        </a:rPr>
                        <a:t>Proposed Timeline </a:t>
                      </a:r>
                    </a:p>
                    <a:p>
                      <a:r>
                        <a:rPr lang="en-IN" sz="1600" kern="1200" dirty="0">
                          <a:solidFill>
                            <a:schemeClr val="accent6">
                              <a:lumMod val="75000"/>
                            </a:schemeClr>
                          </a:solidFill>
                          <a:latin typeface="Kobern" panose="00000500000000000000"/>
                          <a:ea typeface="+mn-ea"/>
                          <a:cs typeface="+mn-cs"/>
                        </a:rPr>
                        <a:t>under Finance Bill </a:t>
                      </a:r>
                    </a:p>
                    <a:p>
                      <a:r>
                        <a:rPr lang="en-IN" sz="1600" kern="1200" dirty="0">
                          <a:solidFill>
                            <a:schemeClr val="accent6">
                              <a:lumMod val="75000"/>
                            </a:schemeClr>
                          </a:solidFill>
                          <a:latin typeface="Kobern" panose="00000500000000000000"/>
                          <a:ea typeface="+mn-ea"/>
                          <a:cs typeface="+mn-cs"/>
                        </a:rPr>
                        <a:t>2021</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3744247121"/>
                  </a:ext>
                </a:extLst>
              </a:tr>
              <a:tr h="1031024">
                <a:tc>
                  <a:txBody>
                    <a:bodyPr/>
                    <a:lstStyle/>
                    <a:p>
                      <a:pPr algn="l"/>
                      <a:r>
                        <a:rPr lang="en-IN" sz="1400" dirty="0">
                          <a:solidFill>
                            <a:schemeClr val="bg1"/>
                          </a:solidFill>
                          <a:effectLst/>
                          <a:latin typeface="Kobern" panose="00000500000000000000"/>
                          <a:ea typeface="Calibri" panose="020F0502020204030204" pitchFamily="34" charset="0"/>
                        </a:rPr>
                        <a:t>Time limit for completion of </a:t>
                      </a:r>
                    </a:p>
                    <a:p>
                      <a:pPr algn="l"/>
                      <a:r>
                        <a:rPr lang="en-IN" sz="1400" dirty="0">
                          <a:solidFill>
                            <a:schemeClr val="bg1"/>
                          </a:solidFill>
                          <a:effectLst/>
                          <a:latin typeface="Kobern" panose="00000500000000000000"/>
                          <a:ea typeface="Calibri" panose="020F0502020204030204" pitchFamily="34" charset="0"/>
                        </a:rPr>
                        <a:t>assessment under Section 143</a:t>
                      </a:r>
                    </a:p>
                    <a:p>
                      <a:pPr algn="l"/>
                      <a:r>
                        <a:rPr lang="en-IN" sz="1400" dirty="0">
                          <a:solidFill>
                            <a:schemeClr val="bg1"/>
                          </a:solidFill>
                          <a:effectLst/>
                          <a:latin typeface="Kobern" panose="00000500000000000000"/>
                          <a:ea typeface="Calibri" panose="020F0502020204030204" pitchFamily="34" charset="0"/>
                        </a:rPr>
                        <a:t> and Section 144 </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400" dirty="0">
                          <a:solidFill>
                            <a:schemeClr val="bg1"/>
                          </a:solidFill>
                          <a:effectLst/>
                          <a:latin typeface="Kobern" panose="00000500000000000000"/>
                          <a:ea typeface="Calibri" panose="020F0502020204030204" pitchFamily="34" charset="0"/>
                        </a:rPr>
                        <a:t>Section 153(1)</a:t>
                      </a:r>
                    </a:p>
                  </a:txBody>
                  <a:tcPr marL="0" marR="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400" dirty="0">
                          <a:solidFill>
                            <a:schemeClr val="bg1"/>
                          </a:solidFill>
                          <a:effectLst/>
                          <a:latin typeface="Kobern" panose="00000500000000000000"/>
                          <a:ea typeface="Calibri" panose="020F0502020204030204" pitchFamily="34" charset="0"/>
                        </a:rPr>
                        <a:t>For AY 2019-20 &amp; </a:t>
                      </a:r>
                    </a:p>
                    <a:p>
                      <a:r>
                        <a:rPr lang="en-IN" sz="1400" dirty="0">
                          <a:solidFill>
                            <a:schemeClr val="bg1"/>
                          </a:solidFill>
                          <a:effectLst/>
                          <a:latin typeface="Kobern" panose="00000500000000000000"/>
                          <a:ea typeface="Calibri" panose="020F0502020204030204" pitchFamily="34" charset="0"/>
                        </a:rPr>
                        <a:t>onwards–  </a:t>
                      </a:r>
                      <a:r>
                        <a:rPr lang="en-IN" sz="1400" b="0" dirty="0">
                          <a:solidFill>
                            <a:schemeClr val="bg1"/>
                          </a:solidFill>
                          <a:effectLst/>
                          <a:latin typeface="Kobern" panose="00000500000000000000"/>
                          <a:ea typeface="Calibri" panose="020F0502020204030204" pitchFamily="34" charset="0"/>
                        </a:rPr>
                        <a:t>12</a:t>
                      </a:r>
                      <a:r>
                        <a:rPr lang="en-IN" sz="1400" b="1" dirty="0">
                          <a:solidFill>
                            <a:schemeClr val="bg1"/>
                          </a:solidFill>
                          <a:effectLst/>
                          <a:latin typeface="Kobern" panose="00000500000000000000"/>
                          <a:ea typeface="Calibri" panose="020F0502020204030204" pitchFamily="34" charset="0"/>
                        </a:rPr>
                        <a:t> </a:t>
                      </a:r>
                      <a:r>
                        <a:rPr lang="en-IN" sz="1400" dirty="0">
                          <a:solidFill>
                            <a:schemeClr val="bg1"/>
                          </a:solidFill>
                          <a:effectLst/>
                          <a:latin typeface="Kobern" panose="00000500000000000000"/>
                          <a:ea typeface="Calibri" panose="020F0502020204030204" pitchFamily="34" charset="0"/>
                        </a:rPr>
                        <a:t>months </a:t>
                      </a:r>
                    </a:p>
                    <a:p>
                      <a:r>
                        <a:rPr lang="en-IN" sz="1400" dirty="0">
                          <a:solidFill>
                            <a:schemeClr val="bg1"/>
                          </a:solidFill>
                          <a:effectLst/>
                          <a:latin typeface="Kobern" panose="00000500000000000000"/>
                          <a:ea typeface="Calibri" panose="020F0502020204030204" pitchFamily="34" charset="0"/>
                        </a:rPr>
                        <a:t>from the end of AY  </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400" dirty="0">
                          <a:solidFill>
                            <a:schemeClr val="bg1"/>
                          </a:solidFill>
                          <a:effectLst/>
                          <a:latin typeface="Kobern" panose="00000500000000000000"/>
                          <a:ea typeface="Calibri" panose="020F0502020204030204" pitchFamily="34" charset="0"/>
                        </a:rPr>
                        <a:t>AY 2021-22 &amp; onwards – </a:t>
                      </a:r>
                      <a:r>
                        <a:rPr lang="en-IN" sz="1400" b="0" dirty="0">
                          <a:solidFill>
                            <a:schemeClr val="bg1"/>
                          </a:solidFill>
                          <a:effectLst/>
                          <a:latin typeface="Kobern" panose="00000500000000000000"/>
                          <a:ea typeface="Calibri" panose="020F0502020204030204" pitchFamily="34" charset="0"/>
                        </a:rPr>
                        <a:t>9 months </a:t>
                      </a:r>
                      <a:r>
                        <a:rPr lang="en-IN" sz="1400" dirty="0">
                          <a:solidFill>
                            <a:schemeClr val="bg1"/>
                          </a:solidFill>
                          <a:effectLst/>
                          <a:latin typeface="Kobern" panose="00000500000000000000"/>
                          <a:ea typeface="Calibri" panose="020F0502020204030204" pitchFamily="34" charset="0"/>
                        </a:rPr>
                        <a:t>from the end </a:t>
                      </a:r>
                    </a:p>
                    <a:p>
                      <a:r>
                        <a:rPr lang="en-IN" sz="1400" dirty="0">
                          <a:solidFill>
                            <a:schemeClr val="bg1"/>
                          </a:solidFill>
                          <a:effectLst/>
                          <a:latin typeface="Kobern" panose="00000500000000000000"/>
                          <a:ea typeface="Calibri" panose="020F0502020204030204" pitchFamily="34" charset="0"/>
                        </a:rPr>
                        <a:t>of AY </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49650192"/>
                  </a:ext>
                </a:extLst>
              </a:tr>
              <a:tr h="1031024">
                <a:tc>
                  <a:txBody>
                    <a:bodyPr/>
                    <a:lstStyle/>
                    <a:p>
                      <a:pPr algn="l"/>
                      <a:r>
                        <a:rPr lang="en-IN" sz="1400" dirty="0">
                          <a:solidFill>
                            <a:schemeClr val="bg1"/>
                          </a:solidFill>
                          <a:effectLst/>
                          <a:latin typeface="Kobern" panose="00000500000000000000"/>
                          <a:ea typeface="Calibri" panose="020F0502020204030204" pitchFamily="34" charset="0"/>
                        </a:rPr>
                        <a:t>Time limit for issue of notice </a:t>
                      </a:r>
                    </a:p>
                    <a:p>
                      <a:pPr algn="l"/>
                      <a:r>
                        <a:rPr lang="en-IN" sz="1400" dirty="0">
                          <a:solidFill>
                            <a:schemeClr val="bg1"/>
                          </a:solidFill>
                          <a:effectLst/>
                          <a:latin typeface="Kobern" panose="00000500000000000000"/>
                          <a:ea typeface="Calibri" panose="020F0502020204030204" pitchFamily="34" charset="0"/>
                        </a:rPr>
                        <a:t>under Section 143(2)</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400" dirty="0">
                          <a:solidFill>
                            <a:schemeClr val="bg1"/>
                          </a:solidFill>
                          <a:effectLst/>
                          <a:latin typeface="Kobern" panose="00000500000000000000"/>
                          <a:ea typeface="Calibri" panose="020F0502020204030204" pitchFamily="34" charset="0"/>
                        </a:rPr>
                        <a:t>Proviso to Section 143(2)</a:t>
                      </a:r>
                    </a:p>
                  </a:txBody>
                  <a:tcPr marL="0" marR="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400" b="1" dirty="0">
                          <a:solidFill>
                            <a:schemeClr val="bg1"/>
                          </a:solidFill>
                          <a:effectLst/>
                          <a:latin typeface="Kobern" panose="00000500000000000000"/>
                          <a:ea typeface="Calibri" panose="020F0502020204030204" pitchFamily="34" charset="0"/>
                        </a:rPr>
                        <a:t>6 months</a:t>
                      </a:r>
                      <a:r>
                        <a:rPr lang="en-IN" sz="1400" dirty="0">
                          <a:solidFill>
                            <a:schemeClr val="bg1"/>
                          </a:solidFill>
                          <a:effectLst/>
                          <a:latin typeface="Kobern" panose="00000500000000000000"/>
                          <a:ea typeface="Calibri" panose="020F0502020204030204" pitchFamily="34" charset="0"/>
                        </a:rPr>
                        <a:t> from the end of the FY in which the </a:t>
                      </a:r>
                    </a:p>
                    <a:p>
                      <a:r>
                        <a:rPr lang="en-IN" sz="1400" dirty="0">
                          <a:solidFill>
                            <a:schemeClr val="bg1"/>
                          </a:solidFill>
                          <a:effectLst/>
                          <a:latin typeface="Kobern" panose="00000500000000000000"/>
                          <a:ea typeface="Calibri" panose="020F0502020204030204" pitchFamily="34" charset="0"/>
                        </a:rPr>
                        <a:t>return is furnished</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tc>
                  <a:txBody>
                    <a:bodyPr/>
                    <a:lstStyle/>
                    <a:p>
                      <a:r>
                        <a:rPr lang="en-IN" sz="1400" b="1" dirty="0">
                          <a:solidFill>
                            <a:schemeClr val="bg1"/>
                          </a:solidFill>
                          <a:effectLst/>
                          <a:latin typeface="Kobern" panose="00000500000000000000"/>
                          <a:ea typeface="Calibri" panose="020F0502020204030204" pitchFamily="34" charset="0"/>
                        </a:rPr>
                        <a:t>3 months</a:t>
                      </a:r>
                      <a:r>
                        <a:rPr lang="en-IN" sz="1400" dirty="0">
                          <a:solidFill>
                            <a:schemeClr val="bg1"/>
                          </a:solidFill>
                          <a:effectLst/>
                          <a:latin typeface="Kobern" panose="00000500000000000000"/>
                          <a:ea typeface="Calibri" panose="020F0502020204030204" pitchFamily="34" charset="0"/>
                        </a:rPr>
                        <a:t> from the end </a:t>
                      </a:r>
                    </a:p>
                    <a:p>
                      <a:r>
                        <a:rPr lang="en-IN" sz="1400" dirty="0">
                          <a:solidFill>
                            <a:schemeClr val="bg1"/>
                          </a:solidFill>
                          <a:effectLst/>
                          <a:latin typeface="Kobern" panose="00000500000000000000"/>
                          <a:ea typeface="Calibri" panose="020F0502020204030204" pitchFamily="34" charset="0"/>
                        </a:rPr>
                        <a:t>of the FY in which the </a:t>
                      </a:r>
                    </a:p>
                    <a:p>
                      <a:r>
                        <a:rPr lang="en-IN" sz="1400" dirty="0">
                          <a:solidFill>
                            <a:schemeClr val="bg1"/>
                          </a:solidFill>
                          <a:effectLst/>
                          <a:latin typeface="Kobern" panose="00000500000000000000"/>
                          <a:ea typeface="Calibri" panose="020F0502020204030204" pitchFamily="34" charset="0"/>
                        </a:rPr>
                        <a:t>return is furnished</a:t>
                      </a:r>
                    </a:p>
                  </a:txBody>
                  <a:tcPr marL="68580" marR="68580" marT="0" marB="0">
                    <a:lnL w="6350" cap="flat" cmpd="sng" algn="ctr">
                      <a:solidFill>
                        <a:schemeClr val="bg2"/>
                      </a:solidFill>
                      <a:prstDash val="sysDot"/>
                      <a:round/>
                      <a:headEnd type="none" w="med" len="med"/>
                      <a:tailEnd type="none" w="med" len="med"/>
                    </a:lnL>
                    <a:lnR w="6350" cap="flat" cmpd="sng" algn="ctr">
                      <a:solidFill>
                        <a:schemeClr val="bg2"/>
                      </a:solidFill>
                      <a:prstDash val="sysDot"/>
                      <a:round/>
                      <a:headEnd type="none" w="med" len="med"/>
                      <a:tailEnd type="none" w="med" len="med"/>
                    </a:lnR>
                    <a:lnT w="6350" cap="flat" cmpd="sng" algn="ctr">
                      <a:solidFill>
                        <a:schemeClr val="bg2"/>
                      </a:solidFill>
                      <a:prstDash val="sysDot"/>
                      <a:round/>
                      <a:headEnd type="none" w="med" len="med"/>
                      <a:tailEnd type="none" w="med" len="med"/>
                    </a:lnT>
                    <a:lnB w="6350" cap="flat" cmpd="sng" algn="ctr">
                      <a:solidFill>
                        <a:schemeClr val="bg2"/>
                      </a:solidFill>
                      <a:prstDash val="sysDot"/>
                      <a:round/>
                      <a:headEnd type="none" w="med" len="med"/>
                      <a:tailEnd type="none" w="med" len="med"/>
                    </a:lnB>
                    <a:noFill/>
                  </a:tcPr>
                </a:tc>
                <a:extLst>
                  <a:ext uri="{0D108BD9-81ED-4DB2-BD59-A6C34878D82A}">
                    <a16:rowId xmlns:a16="http://schemas.microsoft.com/office/drawing/2014/main" xmlns="" val="925625828"/>
                  </a:ext>
                </a:extLst>
              </a:tr>
            </a:tbl>
          </a:graphicData>
        </a:graphic>
      </p:graphicFrame>
    </p:spTree>
    <p:extLst>
      <p:ext uri="{BB962C8B-B14F-4D97-AF65-F5344CB8AC3E}">
        <p14:creationId xmlns:p14="http://schemas.microsoft.com/office/powerpoint/2010/main" xmlns="" val="3834219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6190571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B61CF97-B799-5D47-B858-974D2592590F}"/>
              </a:ext>
            </a:extLst>
          </p:cNvPr>
          <p:cNvSpPr>
            <a:spLocks noGrp="1"/>
          </p:cNvSpPr>
          <p:nvPr>
            <p:ph type="body" sz="quarter" idx="14"/>
          </p:nvPr>
        </p:nvSpPr>
        <p:spPr/>
        <p:txBody>
          <a:bodyPr/>
          <a:lstStyle/>
          <a:p>
            <a:r>
              <a:rPr lang="en-US" altLang="ko-KR" dirty="0"/>
              <a:t>Committed to International Standards in Information Security</a:t>
            </a:r>
          </a:p>
          <a:p>
            <a:endParaRPr lang="en-US" dirty="0"/>
          </a:p>
        </p:txBody>
      </p:sp>
      <p:sp>
        <p:nvSpPr>
          <p:cNvPr id="3" name="Text Placeholder 2">
            <a:extLst>
              <a:ext uri="{FF2B5EF4-FFF2-40B4-BE49-F238E27FC236}">
                <a16:creationId xmlns:a16="http://schemas.microsoft.com/office/drawing/2014/main" xmlns="" id="{44D1FD12-93D6-1C4E-A8A8-500937025CCE}"/>
              </a:ext>
            </a:extLst>
          </p:cNvPr>
          <p:cNvSpPr>
            <a:spLocks noGrp="1"/>
          </p:cNvSpPr>
          <p:nvPr>
            <p:ph type="body" sz="quarter" idx="15"/>
          </p:nvPr>
        </p:nvSpPr>
        <p:spPr/>
        <p:txBody>
          <a:bodyPr/>
          <a:lstStyle/>
          <a:p>
            <a:r>
              <a:rPr lang="en-US" dirty="0"/>
              <a:t>THANK YOU!</a:t>
            </a:r>
          </a:p>
        </p:txBody>
      </p:sp>
      <p:sp>
        <p:nvSpPr>
          <p:cNvPr id="4" name="Text Placeholder 3">
            <a:extLst>
              <a:ext uri="{FF2B5EF4-FFF2-40B4-BE49-F238E27FC236}">
                <a16:creationId xmlns:a16="http://schemas.microsoft.com/office/drawing/2014/main" xmlns="" id="{BF4D6755-7679-F043-91AB-524F88D2D281}"/>
              </a:ext>
            </a:extLst>
          </p:cNvPr>
          <p:cNvSpPr>
            <a:spLocks noGrp="1"/>
          </p:cNvSpPr>
          <p:nvPr>
            <p:ph type="body" sz="quarter" idx="17"/>
          </p:nvPr>
        </p:nvSpPr>
        <p:spPr/>
        <p:txBody>
          <a:bodyPr/>
          <a:lstStyle/>
          <a:p>
            <a:pPr lvl="0"/>
            <a:r>
              <a:rPr lang="en-US" altLang="ko-KR" cap="all" dirty="0"/>
              <a:t>New Delhi</a:t>
            </a:r>
          </a:p>
          <a:p>
            <a:pPr lvl="0"/>
            <a:r>
              <a:rPr lang="en-US" altLang="ko-KR" dirty="0" err="1"/>
              <a:t>Lsdel@lakshmisri.com</a:t>
            </a:r>
            <a:endParaRPr lang="en-US" altLang="ko-KR" dirty="0"/>
          </a:p>
          <a:p>
            <a:pPr lvl="0"/>
            <a:endParaRPr lang="en-US" altLang="ko-KR" dirty="0"/>
          </a:p>
          <a:p>
            <a:pPr lvl="0"/>
            <a:r>
              <a:rPr lang="en-US" altLang="ko-KR" cap="all" dirty="0"/>
              <a:t>Mumbai</a:t>
            </a:r>
          </a:p>
          <a:p>
            <a:pPr lvl="0"/>
            <a:r>
              <a:rPr lang="en-US" altLang="ko-KR" dirty="0" err="1"/>
              <a:t>Lsbom@lakshmisri.com</a:t>
            </a:r>
            <a:endParaRPr lang="en-US" altLang="ko-KR" dirty="0"/>
          </a:p>
          <a:p>
            <a:pPr lvl="0"/>
            <a:endParaRPr lang="en-US" altLang="ko-KR" dirty="0"/>
          </a:p>
          <a:p>
            <a:pPr lvl="0"/>
            <a:r>
              <a:rPr lang="en-US" altLang="ko-KR" cap="all" dirty="0"/>
              <a:t>Chennai</a:t>
            </a:r>
          </a:p>
          <a:p>
            <a:pPr lvl="0"/>
            <a:r>
              <a:rPr lang="en-US" altLang="ko-KR" dirty="0" err="1"/>
              <a:t>Lsmds@lakshmisri.com</a:t>
            </a:r>
            <a:endParaRPr lang="en-US" altLang="ko-KR" dirty="0"/>
          </a:p>
          <a:p>
            <a:pPr lvl="0"/>
            <a:endParaRPr lang="en-US" altLang="ko-KR" dirty="0"/>
          </a:p>
          <a:p>
            <a:pPr lvl="0"/>
            <a:r>
              <a:rPr lang="en-US" altLang="ko-KR" cap="all" dirty="0"/>
              <a:t>Bengaluru</a:t>
            </a:r>
          </a:p>
          <a:p>
            <a:pPr lvl="0"/>
            <a:r>
              <a:rPr lang="en-US" altLang="ko-KR" dirty="0" err="1"/>
              <a:t>Lsblr@lakshmisri.com</a:t>
            </a:r>
            <a:endParaRPr lang="en-US" altLang="ko-KR" dirty="0"/>
          </a:p>
          <a:p>
            <a:pPr lvl="0"/>
            <a:endParaRPr lang="en-US" altLang="ko-KR" dirty="0"/>
          </a:p>
          <a:p>
            <a:pPr lvl="0"/>
            <a:r>
              <a:rPr lang="en-US" altLang="ko-KR" cap="all" dirty="0"/>
              <a:t>Hyderabad</a:t>
            </a:r>
          </a:p>
          <a:p>
            <a:pPr lvl="0"/>
            <a:r>
              <a:rPr lang="en-US" altLang="ko-KR" dirty="0" err="1"/>
              <a:t>Lshyd@lakshmisri.com</a:t>
            </a:r>
            <a:endParaRPr lang="en-US" altLang="ko-KR" dirty="0"/>
          </a:p>
          <a:p>
            <a:pPr lvl="0"/>
            <a:endParaRPr lang="en-US" altLang="ko-KR" dirty="0"/>
          </a:p>
          <a:p>
            <a:pPr lvl="0"/>
            <a:r>
              <a:rPr lang="en-US" altLang="ko-KR" cap="all" dirty="0"/>
              <a:t>Ahmedabad</a:t>
            </a:r>
          </a:p>
          <a:p>
            <a:pPr lvl="0"/>
            <a:r>
              <a:rPr lang="en-US" altLang="ko-KR" dirty="0" err="1"/>
              <a:t>Lsahd@lakshmisri.com</a:t>
            </a:r>
            <a:endParaRPr lang="en-US" altLang="ko-KR" dirty="0"/>
          </a:p>
          <a:p>
            <a:pPr lvl="0"/>
            <a:endParaRPr lang="en-US" altLang="ko-KR" dirty="0"/>
          </a:p>
          <a:p>
            <a:pPr lvl="0"/>
            <a:r>
              <a:rPr lang="en-US" altLang="ko-KR" cap="all" dirty="0"/>
              <a:t>Pune</a:t>
            </a:r>
          </a:p>
          <a:p>
            <a:pPr lvl="0"/>
            <a:r>
              <a:rPr lang="en-US" altLang="ko-KR" dirty="0" err="1"/>
              <a:t>Lspune@lakshmisri.com</a:t>
            </a:r>
            <a:endParaRPr lang="en-US" altLang="ko-KR" dirty="0"/>
          </a:p>
          <a:p>
            <a:pPr lvl="0"/>
            <a:endParaRPr lang="en-US" altLang="ko-KR" dirty="0"/>
          </a:p>
          <a:p>
            <a:pPr lvl="0"/>
            <a:endParaRPr lang="en-US" altLang="ko-KR" dirty="0"/>
          </a:p>
        </p:txBody>
      </p:sp>
      <p:sp>
        <p:nvSpPr>
          <p:cNvPr id="5" name="Text Placeholder 4">
            <a:extLst>
              <a:ext uri="{FF2B5EF4-FFF2-40B4-BE49-F238E27FC236}">
                <a16:creationId xmlns:a16="http://schemas.microsoft.com/office/drawing/2014/main" xmlns="" id="{6A5FEF4F-EA2A-354E-BAAC-4A9F4E83B3D4}"/>
              </a:ext>
            </a:extLst>
          </p:cNvPr>
          <p:cNvSpPr>
            <a:spLocks noGrp="1"/>
          </p:cNvSpPr>
          <p:nvPr>
            <p:ph type="body" sz="quarter" idx="18"/>
          </p:nvPr>
        </p:nvSpPr>
        <p:spPr/>
        <p:txBody>
          <a:bodyPr/>
          <a:lstStyle/>
          <a:p>
            <a:pPr lvl="0"/>
            <a:r>
              <a:rPr lang="en-US" altLang="ko-KR" cap="all" dirty="0"/>
              <a:t>Kolkata</a:t>
            </a:r>
          </a:p>
          <a:p>
            <a:pPr lvl="0"/>
            <a:r>
              <a:rPr lang="en-US" altLang="ko-KR" dirty="0" err="1"/>
              <a:t>Lskolkata@lakshmisri.com</a:t>
            </a:r>
            <a:endParaRPr lang="en-US" altLang="ko-KR" dirty="0"/>
          </a:p>
          <a:p>
            <a:pPr lvl="0"/>
            <a:endParaRPr lang="en-US" altLang="ko-KR" dirty="0"/>
          </a:p>
          <a:p>
            <a:pPr lvl="0"/>
            <a:r>
              <a:rPr lang="en-US" altLang="ko-KR" cap="all" dirty="0"/>
              <a:t>Chandigarh</a:t>
            </a:r>
          </a:p>
          <a:p>
            <a:pPr lvl="0"/>
            <a:r>
              <a:rPr lang="en-US" altLang="ko-KR" dirty="0" err="1"/>
              <a:t>Lschd@lakshmisri.com</a:t>
            </a:r>
            <a:endParaRPr lang="en-US" altLang="ko-KR" dirty="0"/>
          </a:p>
          <a:p>
            <a:pPr lvl="0"/>
            <a:endParaRPr lang="en-US" altLang="ko-KR" dirty="0"/>
          </a:p>
          <a:p>
            <a:pPr lvl="0"/>
            <a:r>
              <a:rPr lang="en-US" altLang="ko-KR" cap="all" dirty="0"/>
              <a:t>Gurugram</a:t>
            </a:r>
          </a:p>
          <a:p>
            <a:pPr lvl="0"/>
            <a:r>
              <a:rPr lang="en-US" altLang="ko-KR" dirty="0" err="1"/>
              <a:t>Lsgurgaon@lakshmisri.com</a:t>
            </a:r>
            <a:endParaRPr lang="en-US" altLang="ko-KR" dirty="0"/>
          </a:p>
          <a:p>
            <a:pPr lvl="0"/>
            <a:endParaRPr lang="en-US" altLang="ko-KR" dirty="0"/>
          </a:p>
          <a:p>
            <a:pPr lvl="0"/>
            <a:r>
              <a:rPr lang="en-US" altLang="ko-KR" cap="all" dirty="0" err="1"/>
              <a:t>Prayagraj</a:t>
            </a:r>
            <a:r>
              <a:rPr lang="en-US" altLang="ko-KR" cap="all" dirty="0"/>
              <a:t> (Allahabad) </a:t>
            </a:r>
          </a:p>
          <a:p>
            <a:pPr lvl="0"/>
            <a:r>
              <a:rPr lang="en-US" altLang="ko-KR" dirty="0" err="1"/>
              <a:t>Lsallahabad@lakshmisri.com</a:t>
            </a:r>
            <a:endParaRPr lang="en-US" altLang="ko-KR" dirty="0"/>
          </a:p>
          <a:p>
            <a:pPr lvl="0"/>
            <a:endParaRPr lang="en-US" altLang="ko-KR" dirty="0"/>
          </a:p>
          <a:p>
            <a:pPr lvl="0"/>
            <a:r>
              <a:rPr lang="en-US" altLang="ko-KR" cap="all" dirty="0"/>
              <a:t>Kochi</a:t>
            </a:r>
          </a:p>
          <a:p>
            <a:pPr lvl="0"/>
            <a:r>
              <a:rPr lang="en-US" altLang="ko-KR" dirty="0" err="1"/>
              <a:t>Lskochi@lakshmisri.com</a:t>
            </a:r>
            <a:endParaRPr lang="en-US" altLang="ko-KR" dirty="0"/>
          </a:p>
          <a:p>
            <a:pPr lvl="0"/>
            <a:endParaRPr lang="en-US" altLang="ko-KR" dirty="0"/>
          </a:p>
          <a:p>
            <a:pPr lvl="0"/>
            <a:r>
              <a:rPr lang="en-US" altLang="ko-KR" cap="all" dirty="0"/>
              <a:t>Jaipur</a:t>
            </a:r>
          </a:p>
          <a:p>
            <a:pPr lvl="0"/>
            <a:r>
              <a:rPr lang="en-US" altLang="ko-KR" dirty="0" err="1"/>
              <a:t>Lsjaipur@lakshmisri.com</a:t>
            </a:r>
            <a:endParaRPr lang="en-US" altLang="ko-KR" dirty="0"/>
          </a:p>
          <a:p>
            <a:pPr lvl="0"/>
            <a:endParaRPr lang="en-US" altLang="ko-KR" dirty="0"/>
          </a:p>
          <a:p>
            <a:pPr lvl="0"/>
            <a:r>
              <a:rPr lang="en-US" altLang="ko-KR" cap="all" dirty="0" err="1"/>
              <a:t>NAGpur</a:t>
            </a:r>
            <a:endParaRPr lang="en-US" altLang="ko-KR" cap="all" dirty="0"/>
          </a:p>
          <a:p>
            <a:pPr lvl="0"/>
            <a:r>
              <a:rPr lang="en-US" altLang="ko-KR" dirty="0" err="1"/>
              <a:t>Lsnagpur@lakshmisri.com</a:t>
            </a:r>
            <a:endParaRPr lang="en-US" altLang="ko-KR" dirty="0">
              <a:solidFill>
                <a:schemeClr val="tx1">
                  <a:lumMod val="75000"/>
                  <a:lumOff val="25000"/>
                </a:schemeClr>
              </a:solidFill>
            </a:endParaRPr>
          </a:p>
          <a:p>
            <a:pPr lvl="0"/>
            <a:endParaRPr lang="en-US" altLang="ko-KR" dirty="0">
              <a:solidFill>
                <a:schemeClr val="tx1">
                  <a:lumMod val="75000"/>
                  <a:lumOff val="25000"/>
                </a:schemeClr>
              </a:solidFill>
            </a:endParaRPr>
          </a:p>
          <a:p>
            <a:endParaRPr lang="en-US" dirty="0"/>
          </a:p>
        </p:txBody>
      </p:sp>
      <p:sp>
        <p:nvSpPr>
          <p:cNvPr id="6" name="Text Placeholder 5">
            <a:extLst>
              <a:ext uri="{FF2B5EF4-FFF2-40B4-BE49-F238E27FC236}">
                <a16:creationId xmlns:a16="http://schemas.microsoft.com/office/drawing/2014/main" xmlns="" id="{0603DAF8-5777-CB42-A069-E8A54DEE8BDE}"/>
              </a:ext>
            </a:extLst>
          </p:cNvPr>
          <p:cNvSpPr>
            <a:spLocks noGrp="1"/>
          </p:cNvSpPr>
          <p:nvPr>
            <p:ph type="body" sz="quarter" idx="19"/>
          </p:nvPr>
        </p:nvSpPr>
        <p:spPr/>
        <p:txBody>
          <a:bodyPr/>
          <a:lstStyle/>
          <a:p>
            <a:r>
              <a:rPr lang="en-US" dirty="0"/>
              <a:t>LOCATIONS</a:t>
            </a:r>
          </a:p>
        </p:txBody>
      </p:sp>
      <p:sp>
        <p:nvSpPr>
          <p:cNvPr id="7" name="Text Placeholder 6">
            <a:extLst>
              <a:ext uri="{FF2B5EF4-FFF2-40B4-BE49-F238E27FC236}">
                <a16:creationId xmlns:a16="http://schemas.microsoft.com/office/drawing/2014/main" xmlns="" id="{CCB4F445-1138-7944-92B2-C46CFB159DF8}"/>
              </a:ext>
            </a:extLst>
          </p:cNvPr>
          <p:cNvSpPr>
            <a:spLocks noGrp="1"/>
          </p:cNvSpPr>
          <p:nvPr>
            <p:ph type="body" sz="quarter" idx="20"/>
          </p:nvPr>
        </p:nvSpPr>
        <p:spPr/>
        <p:txBody>
          <a:bodyPr/>
          <a:lstStyle/>
          <a:p>
            <a:pPr>
              <a:defRPr/>
            </a:pPr>
            <a:r>
              <a:rPr lang="en-US" dirty="0"/>
              <a:t>FOR any support or information write to:</a:t>
            </a:r>
          </a:p>
        </p:txBody>
      </p:sp>
      <p:sp>
        <p:nvSpPr>
          <p:cNvPr id="8" name="Text Placeholder 7">
            <a:extLst>
              <a:ext uri="{FF2B5EF4-FFF2-40B4-BE49-F238E27FC236}">
                <a16:creationId xmlns:a16="http://schemas.microsoft.com/office/drawing/2014/main" xmlns="" id="{947566C4-D1BA-2648-98E6-8D127D432395}"/>
              </a:ext>
            </a:extLst>
          </p:cNvPr>
          <p:cNvSpPr>
            <a:spLocks noGrp="1"/>
          </p:cNvSpPr>
          <p:nvPr>
            <p:ph type="body" sz="quarter" idx="21"/>
          </p:nvPr>
        </p:nvSpPr>
        <p:spPr/>
        <p:txBody>
          <a:bodyPr/>
          <a:lstStyle/>
          <a:p>
            <a:endParaRPr lang="en-US"/>
          </a:p>
        </p:txBody>
      </p:sp>
    </p:spTree>
    <p:extLst>
      <p:ext uri="{BB962C8B-B14F-4D97-AF65-F5344CB8AC3E}">
        <p14:creationId xmlns:p14="http://schemas.microsoft.com/office/powerpoint/2010/main" xmlns="" val="70236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BD4DC0A-2713-D34B-83D1-BC1278D22908}"/>
              </a:ext>
            </a:extLst>
          </p:cNvPr>
          <p:cNvSpPr>
            <a:spLocks noGrp="1"/>
          </p:cNvSpPr>
          <p:nvPr>
            <p:ph type="body" sz="quarter" idx="10"/>
          </p:nvPr>
        </p:nvSpPr>
        <p:spPr>
          <a:xfrm>
            <a:off x="3059832" y="2934994"/>
            <a:ext cx="4104456" cy="1020891"/>
          </a:xfrm>
        </p:spPr>
        <p:txBody>
          <a:bodyPr/>
          <a:lstStyle/>
          <a:p>
            <a:pPr marL="285750" indent="-285750" algn="l">
              <a:buFont typeface="Wingdings" panose="05000000000000000000" pitchFamily="2" charset="2"/>
              <a:buChar char="q"/>
            </a:pPr>
            <a:r>
              <a:rPr lang="en-US" dirty="0"/>
              <a:t>Legislative Changes</a:t>
            </a:r>
          </a:p>
          <a:p>
            <a:pPr marL="285750" indent="-285750" algn="l">
              <a:buFont typeface="Wingdings" panose="05000000000000000000" pitchFamily="2" charset="2"/>
              <a:buChar char="q"/>
            </a:pPr>
            <a:r>
              <a:rPr lang="en-US" dirty="0"/>
              <a:t>Rate changes</a:t>
            </a:r>
          </a:p>
        </p:txBody>
      </p:sp>
      <p:sp>
        <p:nvSpPr>
          <p:cNvPr id="3" name="Text Placeholder 2">
            <a:extLst>
              <a:ext uri="{FF2B5EF4-FFF2-40B4-BE49-F238E27FC236}">
                <a16:creationId xmlns:a16="http://schemas.microsoft.com/office/drawing/2014/main" xmlns="" id="{D727755E-A7B8-1E4D-A5FA-127C6AA2004D}"/>
              </a:ext>
            </a:extLst>
          </p:cNvPr>
          <p:cNvSpPr>
            <a:spLocks noGrp="1"/>
          </p:cNvSpPr>
          <p:nvPr>
            <p:ph type="body" sz="quarter" idx="12"/>
          </p:nvPr>
        </p:nvSpPr>
        <p:spPr/>
        <p:txBody>
          <a:bodyPr/>
          <a:lstStyle/>
          <a:p>
            <a:r>
              <a:rPr lang="en-US" dirty="0"/>
              <a:t>Customs</a:t>
            </a:r>
          </a:p>
        </p:txBody>
      </p:sp>
    </p:spTree>
    <p:extLst>
      <p:ext uri="{BB962C8B-B14F-4D97-AF65-F5344CB8AC3E}">
        <p14:creationId xmlns:p14="http://schemas.microsoft.com/office/powerpoint/2010/main" xmlns="" val="3263720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BD4DC0A-2713-D34B-83D1-BC1278D22908}"/>
              </a:ext>
            </a:extLst>
          </p:cNvPr>
          <p:cNvSpPr>
            <a:spLocks noGrp="1"/>
          </p:cNvSpPr>
          <p:nvPr>
            <p:ph type="body" sz="quarter" idx="10"/>
          </p:nvPr>
        </p:nvSpPr>
        <p:spPr>
          <a:xfrm>
            <a:off x="2699792" y="3507854"/>
            <a:ext cx="5328592" cy="1020891"/>
          </a:xfrm>
        </p:spPr>
        <p:txBody>
          <a:bodyPr/>
          <a:lstStyle/>
          <a:p>
            <a:pPr marL="285750" indent="-285750" algn="l">
              <a:buFont typeface="Wingdings" panose="05000000000000000000" pitchFamily="2" charset="2"/>
              <a:buChar char="q"/>
            </a:pPr>
            <a:r>
              <a:rPr lang="en-US" dirty="0"/>
              <a:t>New levy – AIDC</a:t>
            </a:r>
          </a:p>
          <a:p>
            <a:pPr marL="285750" indent="-285750" algn="l">
              <a:buFont typeface="Wingdings" panose="05000000000000000000" pitchFamily="2" charset="2"/>
              <a:buChar char="q"/>
            </a:pPr>
            <a:r>
              <a:rPr lang="en-US" dirty="0"/>
              <a:t>Timeline for completing investigation/inquiry</a:t>
            </a:r>
          </a:p>
          <a:p>
            <a:pPr marL="285750" indent="-285750" algn="l">
              <a:buFont typeface="Wingdings" panose="05000000000000000000" pitchFamily="2" charset="2"/>
              <a:buChar char="q"/>
            </a:pPr>
            <a:r>
              <a:rPr lang="en-US" dirty="0"/>
              <a:t>Timeline for conditional exemption</a:t>
            </a:r>
          </a:p>
          <a:p>
            <a:pPr marL="285750" indent="-285750" algn="l">
              <a:buFont typeface="Wingdings" panose="05000000000000000000" pitchFamily="2" charset="2"/>
              <a:buChar char="q"/>
            </a:pPr>
            <a:r>
              <a:rPr lang="en-US" dirty="0"/>
              <a:t>Common portal</a:t>
            </a:r>
          </a:p>
          <a:p>
            <a:pPr marL="285750" indent="-285750" algn="l">
              <a:buFont typeface="Wingdings" panose="05000000000000000000" pitchFamily="2" charset="2"/>
              <a:buChar char="q"/>
            </a:pPr>
            <a:r>
              <a:rPr lang="en-US" dirty="0"/>
              <a:t>Penal provisions</a:t>
            </a:r>
          </a:p>
          <a:p>
            <a:pPr marL="285750" indent="-285750" algn="l">
              <a:buFont typeface="Wingdings" panose="05000000000000000000" pitchFamily="2" charset="2"/>
              <a:buChar char="q"/>
            </a:pPr>
            <a:r>
              <a:rPr lang="en-US" dirty="0"/>
              <a:t>Amendments in </a:t>
            </a:r>
            <a:r>
              <a:rPr lang="en-US" dirty="0" err="1"/>
              <a:t>igCR</a:t>
            </a:r>
            <a:r>
              <a:rPr lang="en-US" dirty="0"/>
              <a:t> Rules 2017</a:t>
            </a:r>
          </a:p>
        </p:txBody>
      </p:sp>
      <p:sp>
        <p:nvSpPr>
          <p:cNvPr id="3" name="Text Placeholder 2">
            <a:extLst>
              <a:ext uri="{FF2B5EF4-FFF2-40B4-BE49-F238E27FC236}">
                <a16:creationId xmlns:a16="http://schemas.microsoft.com/office/drawing/2014/main" xmlns="" id="{D727755E-A7B8-1E4D-A5FA-127C6AA2004D}"/>
              </a:ext>
            </a:extLst>
          </p:cNvPr>
          <p:cNvSpPr>
            <a:spLocks noGrp="1"/>
          </p:cNvSpPr>
          <p:nvPr>
            <p:ph type="body" sz="quarter" idx="12"/>
          </p:nvPr>
        </p:nvSpPr>
        <p:spPr/>
        <p:txBody>
          <a:bodyPr/>
          <a:lstStyle/>
          <a:p>
            <a:r>
              <a:rPr lang="en-US" dirty="0"/>
              <a:t>Legislative changes</a:t>
            </a:r>
          </a:p>
        </p:txBody>
      </p:sp>
    </p:spTree>
    <p:extLst>
      <p:ext uri="{BB962C8B-B14F-4D97-AF65-F5344CB8AC3E}">
        <p14:creationId xmlns:p14="http://schemas.microsoft.com/office/powerpoint/2010/main" xmlns="" val="681497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100C86B-516F-7848-A73E-78C719183C99}"/>
              </a:ext>
            </a:extLst>
          </p:cNvPr>
          <p:cNvSpPr>
            <a:spLocks noGrp="1"/>
          </p:cNvSpPr>
          <p:nvPr>
            <p:ph type="body" sz="quarter" idx="11"/>
          </p:nvPr>
        </p:nvSpPr>
        <p:spPr/>
        <p:txBody>
          <a:bodyPr/>
          <a:lstStyle/>
          <a:p>
            <a:pPr algn="just"/>
            <a:r>
              <a:rPr lang="en-US" altLang="ko-KR" dirty="0"/>
              <a:t>Clause 115 of the Finance Bill, 2021 levies a customs duty called ‘</a:t>
            </a:r>
            <a:r>
              <a:rPr lang="en-GB" altLang="ko-KR" dirty="0"/>
              <a:t>Agriculture Infrastructure and Development Cess’ (AIDC)</a:t>
            </a:r>
            <a:r>
              <a:rPr lang="en-US" altLang="ko-KR" dirty="0"/>
              <a:t>.</a:t>
            </a:r>
          </a:p>
          <a:p>
            <a:pPr algn="just"/>
            <a:r>
              <a:rPr lang="en-US" altLang="ko-KR" dirty="0"/>
              <a:t>Aiming to finance agriculture infrastructure and other development expenditure.</a:t>
            </a:r>
            <a:endParaRPr lang="en-IN" altLang="ko-KR" dirty="0"/>
          </a:p>
          <a:p>
            <a:pPr algn="just"/>
            <a:r>
              <a:rPr lang="en-GB" altLang="ko-KR" dirty="0"/>
              <a:t>To be levied at the rate not exceeding rate specified in First Schedule of the Customs Tariff Act, 1975 i.e. the Tariff Rate.</a:t>
            </a:r>
          </a:p>
          <a:p>
            <a:pPr algn="just"/>
            <a:r>
              <a:rPr lang="en-GB" altLang="ko-KR" dirty="0"/>
              <a:t>AIDC is an additional levy, which is separate and distinct from any other levy chargeable under the Customs Act. </a:t>
            </a:r>
            <a:r>
              <a:rPr lang="en-US" dirty="0"/>
              <a:t>AIDC will be levied on the CIF value (Section 14 Value).</a:t>
            </a:r>
            <a:endParaRPr lang="en-GB" altLang="ko-KR" dirty="0"/>
          </a:p>
          <a:p>
            <a:pPr algn="just"/>
            <a:r>
              <a:rPr lang="en-GB" altLang="ko-KR" dirty="0"/>
              <a:t>In cases where BCD is exempted, still AIDC can be levied at tariff rate. </a:t>
            </a:r>
          </a:p>
          <a:p>
            <a:r>
              <a:rPr lang="en-GB" altLang="ko-KR" dirty="0"/>
              <a:t>Further, rate of AIDC can be more than the effective rate of BCD. </a:t>
            </a:r>
          </a:p>
          <a:p>
            <a:r>
              <a:rPr lang="en-GB" altLang="ko-KR" b="1" cap="all" dirty="0">
                <a:solidFill>
                  <a:srgbClr val="F3723D"/>
                </a:solidFill>
              </a:rPr>
              <a:t>L&amp;S Comment: What happens If </a:t>
            </a:r>
            <a:r>
              <a:rPr lang="en-GB" altLang="ko-KR" b="1" i="1" dirty="0"/>
              <a:t>BCD + AIDC together is more than the bound rate committed by India?</a:t>
            </a:r>
          </a:p>
          <a:p>
            <a:pPr marL="0" indent="0" algn="just">
              <a:buNone/>
            </a:pPr>
            <a:endParaRPr lang="en-GB" altLang="ko-KR" dirty="0"/>
          </a:p>
          <a:p>
            <a:pPr marL="0" indent="0" algn="just">
              <a:buNone/>
            </a:pPr>
            <a:endParaRPr lang="en-GB" altLang="ko-KR" dirty="0"/>
          </a:p>
          <a:p>
            <a:pPr algn="just"/>
            <a:endParaRPr lang="en-GB" altLang="ko-KR" dirty="0"/>
          </a:p>
          <a:p>
            <a:endParaRPr lang="en-US" dirty="0"/>
          </a:p>
        </p:txBody>
      </p:sp>
      <p:sp>
        <p:nvSpPr>
          <p:cNvPr id="3" name="Text Placeholder 2">
            <a:extLst>
              <a:ext uri="{FF2B5EF4-FFF2-40B4-BE49-F238E27FC236}">
                <a16:creationId xmlns:a16="http://schemas.microsoft.com/office/drawing/2014/main" xmlns="" id="{15322799-4DC5-B74D-8400-8F88EEC2A07E}"/>
              </a:ext>
            </a:extLst>
          </p:cNvPr>
          <p:cNvSpPr>
            <a:spLocks noGrp="1"/>
          </p:cNvSpPr>
          <p:nvPr>
            <p:ph type="body" sz="quarter" idx="13"/>
          </p:nvPr>
        </p:nvSpPr>
        <p:spPr/>
        <p:txBody>
          <a:bodyPr/>
          <a:lstStyle/>
          <a:p>
            <a:r>
              <a:rPr lang="en-GB" altLang="ko-KR" sz="2000" b="1" dirty="0"/>
              <a:t>Introduction of Agriculture Infrastructure and Development Cess</a:t>
            </a:r>
          </a:p>
          <a:p>
            <a:endParaRPr lang="en-US" sz="2000" dirty="0"/>
          </a:p>
        </p:txBody>
      </p:sp>
    </p:spTree>
    <p:extLst>
      <p:ext uri="{BB962C8B-B14F-4D97-AF65-F5344CB8AC3E}">
        <p14:creationId xmlns:p14="http://schemas.microsoft.com/office/powerpoint/2010/main" xmlns="" val="212945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C3F63CB-8C5E-5945-802B-1B54FA73EF04}"/>
              </a:ext>
            </a:extLst>
          </p:cNvPr>
          <p:cNvSpPr>
            <a:spLocks noGrp="1"/>
          </p:cNvSpPr>
          <p:nvPr>
            <p:ph type="body" sz="quarter" idx="11"/>
          </p:nvPr>
        </p:nvSpPr>
        <p:spPr>
          <a:xfrm>
            <a:off x="238308" y="949764"/>
            <a:ext cx="8581842" cy="3755443"/>
          </a:xfrm>
        </p:spPr>
        <p:txBody>
          <a:bodyPr/>
          <a:lstStyle/>
          <a:p>
            <a:pPr marL="0" indent="0">
              <a:buNone/>
            </a:pPr>
            <a:endParaRPr lang="en-GB" sz="1600" dirty="0"/>
          </a:p>
          <a:p>
            <a:endParaRPr lang="en-GB" altLang="ko-KR" sz="1600" b="1" dirty="0"/>
          </a:p>
          <a:p>
            <a:endParaRPr lang="en-US" sz="1600" dirty="0"/>
          </a:p>
        </p:txBody>
      </p:sp>
      <p:sp>
        <p:nvSpPr>
          <p:cNvPr id="3" name="Text Placeholder 2">
            <a:extLst>
              <a:ext uri="{FF2B5EF4-FFF2-40B4-BE49-F238E27FC236}">
                <a16:creationId xmlns:a16="http://schemas.microsoft.com/office/drawing/2014/main" xmlns="" id="{FB0A4A7A-18D5-184C-9F8D-DCE98776F660}"/>
              </a:ext>
            </a:extLst>
          </p:cNvPr>
          <p:cNvSpPr>
            <a:spLocks noGrp="1"/>
          </p:cNvSpPr>
          <p:nvPr>
            <p:ph type="body" sz="quarter" idx="13"/>
          </p:nvPr>
        </p:nvSpPr>
        <p:spPr/>
        <p:txBody>
          <a:bodyPr/>
          <a:lstStyle/>
          <a:p>
            <a:r>
              <a:rPr lang="en-US" sz="2000" dirty="0"/>
              <a:t>Computation of Duty on imports</a:t>
            </a:r>
          </a:p>
        </p:txBody>
      </p:sp>
      <p:graphicFrame>
        <p:nvGraphicFramePr>
          <p:cNvPr id="4" name="Table 3">
            <a:extLst>
              <a:ext uri="{FF2B5EF4-FFF2-40B4-BE49-F238E27FC236}">
                <a16:creationId xmlns:a16="http://schemas.microsoft.com/office/drawing/2014/main" xmlns="" id="{8D52512A-5074-4402-BB1E-8F500A030F49}"/>
              </a:ext>
            </a:extLst>
          </p:cNvPr>
          <p:cNvGraphicFramePr>
            <a:graphicFrameLocks noGrp="1"/>
          </p:cNvGraphicFramePr>
          <p:nvPr>
            <p:extLst>
              <p:ext uri="{D42A27DB-BD31-4B8C-83A1-F6EECF244321}">
                <p14:modId xmlns:p14="http://schemas.microsoft.com/office/powerpoint/2010/main" xmlns="" val="3794429530"/>
              </p:ext>
            </p:extLst>
          </p:nvPr>
        </p:nvGraphicFramePr>
        <p:xfrm>
          <a:off x="389229" y="1491630"/>
          <a:ext cx="8280000" cy="3358275"/>
        </p:xfrm>
        <a:graphic>
          <a:graphicData uri="http://schemas.openxmlformats.org/drawingml/2006/table">
            <a:tbl>
              <a:tblPr firstRow="1" firstCol="1" bandRow="1">
                <a:tableStyleId>{5C22544A-7EE6-4342-B048-85BDC9FD1C3A}</a:tableStyleId>
              </a:tblPr>
              <a:tblGrid>
                <a:gridCol w="582371">
                  <a:extLst>
                    <a:ext uri="{9D8B030D-6E8A-4147-A177-3AD203B41FA5}">
                      <a16:colId xmlns:a16="http://schemas.microsoft.com/office/drawing/2014/main" xmlns="" val="3060483152"/>
                    </a:ext>
                  </a:extLst>
                </a:gridCol>
                <a:gridCol w="2923288">
                  <a:extLst>
                    <a:ext uri="{9D8B030D-6E8A-4147-A177-3AD203B41FA5}">
                      <a16:colId xmlns:a16="http://schemas.microsoft.com/office/drawing/2014/main" xmlns="" val="922808837"/>
                    </a:ext>
                  </a:extLst>
                </a:gridCol>
                <a:gridCol w="1865153">
                  <a:extLst>
                    <a:ext uri="{9D8B030D-6E8A-4147-A177-3AD203B41FA5}">
                      <a16:colId xmlns:a16="http://schemas.microsoft.com/office/drawing/2014/main" xmlns="" val="359977605"/>
                    </a:ext>
                  </a:extLst>
                </a:gridCol>
                <a:gridCol w="1411558">
                  <a:extLst>
                    <a:ext uri="{9D8B030D-6E8A-4147-A177-3AD203B41FA5}">
                      <a16:colId xmlns:a16="http://schemas.microsoft.com/office/drawing/2014/main" xmlns="" val="3407447962"/>
                    </a:ext>
                  </a:extLst>
                </a:gridCol>
                <a:gridCol w="1497630">
                  <a:extLst>
                    <a:ext uri="{9D8B030D-6E8A-4147-A177-3AD203B41FA5}">
                      <a16:colId xmlns:a16="http://schemas.microsoft.com/office/drawing/2014/main" xmlns="" val="1683734408"/>
                    </a:ext>
                  </a:extLst>
                </a:gridCol>
              </a:tblGrid>
              <a:tr h="458498">
                <a:tc gridSpan="5">
                  <a:txBody>
                    <a:bodyPr/>
                    <a:lstStyle/>
                    <a:p>
                      <a:pPr>
                        <a:spcAft>
                          <a:spcPts val="0"/>
                        </a:spcAft>
                      </a:pPr>
                      <a:r>
                        <a:rPr lang="en-IN" sz="1400" b="1" i="0" dirty="0">
                          <a:solidFill>
                            <a:schemeClr val="bg1"/>
                          </a:solidFill>
                          <a:effectLst/>
                          <a:latin typeface="Kobern Bold" pitchFamily="2" charset="77"/>
                        </a:rPr>
                        <a:t>Let the assessable value be Rs. 100 and Tariff rate is 20%</a:t>
                      </a:r>
                      <a:endParaRPr lang="en-IN" sz="1400" b="1" i="0" dirty="0">
                        <a:solidFill>
                          <a:schemeClr val="bg1"/>
                        </a:solidFill>
                        <a:effectLst/>
                        <a:latin typeface="Kobern Bold" pitchFamily="2" charset="77"/>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2259665708"/>
                  </a:ext>
                </a:extLst>
              </a:tr>
              <a:tr h="450247">
                <a:tc>
                  <a:txBody>
                    <a:bodyPr/>
                    <a:lstStyle/>
                    <a:p>
                      <a:pPr>
                        <a:spcAft>
                          <a:spcPts val="0"/>
                        </a:spcAft>
                      </a:pPr>
                      <a:r>
                        <a:rPr lang="en-IN" sz="1000" cap="all" baseline="0" dirty="0" err="1">
                          <a:solidFill>
                            <a:srgbClr val="F3723D"/>
                          </a:solidFill>
                          <a:effectLst/>
                          <a:latin typeface="Kobern" panose="00000500000000000000"/>
                        </a:rPr>
                        <a:t>S.No</a:t>
                      </a:r>
                      <a:r>
                        <a:rPr lang="en-IN" sz="1000" cap="all" baseline="0" dirty="0">
                          <a:solidFill>
                            <a:srgbClr val="F3723D"/>
                          </a:solidFill>
                          <a:effectLst/>
                          <a:latin typeface="Kobern" panose="00000500000000000000"/>
                        </a:rPr>
                        <a:t>.</a:t>
                      </a:r>
                      <a:endParaRPr lang="en-IN" sz="1000" cap="all" baseline="0" dirty="0">
                        <a:solidFill>
                          <a:srgbClr val="F3723D"/>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000" cap="all" baseline="0" dirty="0">
                          <a:solidFill>
                            <a:srgbClr val="F3723D"/>
                          </a:solidFill>
                          <a:effectLst/>
                          <a:latin typeface="Kobern" panose="00000500000000000000"/>
                        </a:rPr>
                        <a:t>Particulars</a:t>
                      </a:r>
                      <a:endParaRPr lang="en-IN" sz="1000" cap="all" baseline="0" dirty="0">
                        <a:solidFill>
                          <a:srgbClr val="F3723D"/>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000" cap="all" baseline="0" dirty="0">
                          <a:solidFill>
                            <a:srgbClr val="F3723D"/>
                          </a:solidFill>
                          <a:effectLst/>
                          <a:latin typeface="Kobern" panose="00000500000000000000"/>
                        </a:rPr>
                        <a:t>Assessable value</a:t>
                      </a:r>
                      <a:endParaRPr lang="en-IN" sz="1000" cap="all" baseline="0" dirty="0">
                        <a:solidFill>
                          <a:srgbClr val="F3723D"/>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000" cap="all" baseline="0" dirty="0">
                          <a:solidFill>
                            <a:srgbClr val="F3723D"/>
                          </a:solidFill>
                          <a:effectLst/>
                          <a:latin typeface="Kobern" panose="00000500000000000000"/>
                        </a:rPr>
                        <a:t>Rate of duty</a:t>
                      </a:r>
                      <a:endParaRPr lang="en-IN" sz="1000" cap="all" baseline="0" dirty="0">
                        <a:solidFill>
                          <a:srgbClr val="F3723D"/>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000" cap="all" baseline="0" dirty="0">
                          <a:solidFill>
                            <a:srgbClr val="F3723D"/>
                          </a:solidFill>
                          <a:effectLst/>
                          <a:latin typeface="Kobern" panose="00000500000000000000"/>
                        </a:rPr>
                        <a:t>Duty amount</a:t>
                      </a:r>
                      <a:endParaRPr lang="en-IN" sz="1000" cap="all" baseline="0" dirty="0">
                        <a:solidFill>
                          <a:srgbClr val="F3723D"/>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663316991"/>
                  </a:ext>
                </a:extLst>
              </a:tr>
              <a:tr h="330463">
                <a:tc>
                  <a:txBody>
                    <a:bodyPr/>
                    <a:lstStyle/>
                    <a:p>
                      <a:pPr algn="r">
                        <a:spcAft>
                          <a:spcPts val="0"/>
                        </a:spcAft>
                      </a:pPr>
                      <a:r>
                        <a:rPr lang="en-IN" sz="1400" dirty="0">
                          <a:solidFill>
                            <a:schemeClr val="bg1"/>
                          </a:solidFill>
                          <a:effectLst/>
                          <a:latin typeface="Kobern" panose="00000500000000000000"/>
                        </a:rPr>
                        <a:t>1</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Basic Customs Duty</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100</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15%</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15</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794547979"/>
                  </a:ext>
                </a:extLst>
              </a:tr>
              <a:tr h="466752">
                <a:tc>
                  <a:txBody>
                    <a:bodyPr/>
                    <a:lstStyle/>
                    <a:p>
                      <a:pPr algn="r">
                        <a:spcAft>
                          <a:spcPts val="0"/>
                        </a:spcAft>
                      </a:pPr>
                      <a:r>
                        <a:rPr lang="en-IN" sz="1400" dirty="0">
                          <a:solidFill>
                            <a:schemeClr val="bg1"/>
                          </a:solidFill>
                          <a:effectLst/>
                          <a:latin typeface="Kobern" panose="00000500000000000000"/>
                        </a:rPr>
                        <a:t>2</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Agriculture Infrastructure and Development Cess </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100</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20%</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20</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684515043"/>
                  </a:ext>
                </a:extLst>
              </a:tr>
              <a:tr h="330463">
                <a:tc>
                  <a:txBody>
                    <a:bodyPr/>
                    <a:lstStyle/>
                    <a:p>
                      <a:pPr algn="r">
                        <a:spcAft>
                          <a:spcPts val="0"/>
                        </a:spcAft>
                      </a:pPr>
                      <a:r>
                        <a:rPr lang="en-IN" sz="1400" dirty="0">
                          <a:solidFill>
                            <a:schemeClr val="bg1"/>
                          </a:solidFill>
                          <a:effectLst/>
                          <a:latin typeface="Kobern" panose="00000500000000000000"/>
                        </a:rPr>
                        <a:t>3</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Social Welfare Surcharge</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35 (15 + 20)</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10%</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3.5</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480336873"/>
                  </a:ext>
                </a:extLst>
              </a:tr>
              <a:tr h="330463">
                <a:tc>
                  <a:txBody>
                    <a:bodyPr/>
                    <a:lstStyle/>
                    <a:p>
                      <a:pPr>
                        <a:spcAft>
                          <a:spcPts val="0"/>
                        </a:spcAft>
                      </a:pPr>
                      <a:r>
                        <a:rPr lang="en-IN" sz="1400" dirty="0">
                          <a:solidFill>
                            <a:schemeClr val="bg1"/>
                          </a:solidFill>
                          <a:effectLst/>
                          <a:latin typeface="Kobern" panose="00000500000000000000"/>
                        </a:rPr>
                        <a:t> </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Sub- Total  (1 + 2 + 3)</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 </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 </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rPr>
                        <a:t> </a:t>
                      </a:r>
                      <a:r>
                        <a:rPr lang="en-IN" sz="1400" b="1" dirty="0">
                          <a:solidFill>
                            <a:schemeClr val="bg1"/>
                          </a:solidFill>
                          <a:effectLst/>
                          <a:latin typeface="Kobern" panose="00000500000000000000"/>
                        </a:rPr>
                        <a:t>38.5</a:t>
                      </a:r>
                      <a:endParaRPr lang="en-IN" sz="1400" b="1"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671227243"/>
                  </a:ext>
                </a:extLst>
              </a:tr>
              <a:tr h="330463">
                <a:tc>
                  <a:txBody>
                    <a:bodyPr/>
                    <a:lstStyle/>
                    <a:p>
                      <a:pPr algn="r"/>
                      <a:r>
                        <a:rPr lang="en-IN" sz="1400" dirty="0">
                          <a:solidFill>
                            <a:schemeClr val="bg1"/>
                          </a:solidFill>
                          <a:effectLst/>
                          <a:latin typeface="Kobern" panose="00000500000000000000"/>
                        </a:rPr>
                        <a:t>4</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cap="all" baseline="0" dirty="0">
                          <a:solidFill>
                            <a:schemeClr val="bg1"/>
                          </a:solidFill>
                          <a:effectLst/>
                          <a:latin typeface="Kobern" panose="00000500000000000000"/>
                          <a:ea typeface="Calibri" panose="020F0502020204030204" pitchFamily="34" charset="0"/>
                        </a:rPr>
                        <a:t>IGST</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ea typeface="Calibri" panose="020F0502020204030204" pitchFamily="34" charset="0"/>
                        </a:rPr>
                        <a:t>138.5</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ea typeface="Calibri" panose="020F0502020204030204" pitchFamily="34" charset="0"/>
                        </a:rPr>
                        <a:t>18%</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ea typeface="Calibri" panose="020F0502020204030204" pitchFamily="34" charset="0"/>
                        </a:rPr>
                        <a:t>24.93</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1236178505"/>
                  </a:ext>
                </a:extLst>
              </a:tr>
              <a:tr h="330463">
                <a:tc>
                  <a:txBody>
                    <a:bodyPr/>
                    <a:lstStyle/>
                    <a:p>
                      <a:pPr algn="r"/>
                      <a:r>
                        <a:rPr lang="en-IN" sz="1400" dirty="0">
                          <a:solidFill>
                            <a:schemeClr val="bg1"/>
                          </a:solidFill>
                          <a:effectLst/>
                          <a:latin typeface="Kobern" panose="00000500000000000000"/>
                        </a:rPr>
                        <a:t>5</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marL="0" algn="l" defTabSz="914400" rtl="0" eaLnBrk="1" latinLnBrk="1" hangingPunct="1">
                        <a:spcAft>
                          <a:spcPts val="0"/>
                        </a:spcAft>
                      </a:pPr>
                      <a:r>
                        <a:rPr lang="en-IN" sz="1400" kern="1200" dirty="0">
                          <a:solidFill>
                            <a:schemeClr val="bg1"/>
                          </a:solidFill>
                          <a:effectLst/>
                          <a:latin typeface="Kobern" panose="00000500000000000000"/>
                          <a:ea typeface="+mn-ea"/>
                          <a:cs typeface="+mn-cs"/>
                        </a:rPr>
                        <a:t>COMPENSATION CESS</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ea typeface="Calibri" panose="020F0502020204030204" pitchFamily="34" charset="0"/>
                        </a:rPr>
                        <a:t>138.5</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ea typeface="Calibri" panose="020F0502020204030204" pitchFamily="34" charset="0"/>
                        </a:rPr>
                        <a:t>0%</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dirty="0">
                          <a:solidFill>
                            <a:schemeClr val="bg1"/>
                          </a:solidFill>
                          <a:effectLst/>
                          <a:latin typeface="Kobern" panose="00000500000000000000"/>
                          <a:ea typeface="Calibri" panose="020F0502020204030204" pitchFamily="34" charset="0"/>
                        </a:rPr>
                        <a:t>0</a:t>
                      </a: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2173276020"/>
                  </a:ext>
                </a:extLst>
              </a:tr>
              <a:tr h="330463">
                <a:tc>
                  <a:txBody>
                    <a:bodyPr/>
                    <a:lstStyle/>
                    <a:p>
                      <a:endParaRPr lang="en-IN" sz="1400" dirty="0">
                        <a:solidFill>
                          <a:schemeClr val="bg1"/>
                        </a:solidFill>
                        <a:effectLst/>
                        <a:latin typeface="Kobern" panose="0000050000000000000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cap="all" baseline="0" dirty="0">
                          <a:solidFill>
                            <a:schemeClr val="bg1"/>
                          </a:solidFill>
                          <a:effectLst/>
                          <a:latin typeface="Kobern" panose="00000500000000000000"/>
                        </a:rPr>
                        <a:t>Total Duty (1 + 2 + 3 + 4 + 5)</a:t>
                      </a:r>
                      <a:endParaRPr lang="en-IN" sz="1400" cap="all" baseline="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 </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spcAft>
                          <a:spcPts val="0"/>
                        </a:spcAft>
                      </a:pPr>
                      <a:r>
                        <a:rPr lang="en-IN" sz="1400" dirty="0">
                          <a:solidFill>
                            <a:schemeClr val="bg1"/>
                          </a:solidFill>
                          <a:effectLst/>
                          <a:latin typeface="Kobern" panose="00000500000000000000"/>
                        </a:rPr>
                        <a:t> </a:t>
                      </a:r>
                      <a:endParaRPr lang="en-IN" sz="1400"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tc>
                  <a:txBody>
                    <a:bodyPr/>
                    <a:lstStyle/>
                    <a:p>
                      <a:pPr algn="r">
                        <a:spcAft>
                          <a:spcPts val="0"/>
                        </a:spcAft>
                      </a:pPr>
                      <a:r>
                        <a:rPr lang="en-IN" sz="1400" b="1" dirty="0">
                          <a:solidFill>
                            <a:schemeClr val="bg1"/>
                          </a:solidFill>
                          <a:effectLst/>
                          <a:latin typeface="Kobern" panose="00000500000000000000"/>
                        </a:rPr>
                        <a:t>63.43</a:t>
                      </a:r>
                      <a:endParaRPr lang="en-IN" sz="1400" b="1" dirty="0">
                        <a:solidFill>
                          <a:schemeClr val="bg1"/>
                        </a:solidFill>
                        <a:effectLst/>
                        <a:latin typeface="Kobern" panose="00000500000000000000"/>
                        <a:ea typeface="Calibri" panose="020F0502020204030204" pitchFamily="34" charset="0"/>
                      </a:endParaRPr>
                    </a:p>
                  </a:txBody>
                  <a:tcPr marL="68580" marR="68580" marT="0" marB="0" anchor="ctr">
                    <a:lnL w="9525" cap="flat" cmpd="sng" algn="ctr">
                      <a:solidFill>
                        <a:schemeClr val="bg1"/>
                      </a:solidFill>
                      <a:prstDash val="sysDot"/>
                      <a:round/>
                      <a:headEnd type="none" w="med" len="med"/>
                      <a:tailEnd type="none" w="med" len="med"/>
                    </a:lnL>
                    <a:lnR w="9525" cap="flat" cmpd="sng" algn="ctr">
                      <a:solidFill>
                        <a:schemeClr val="bg1"/>
                      </a:solidFill>
                      <a:prstDash val="sysDot"/>
                      <a:round/>
                      <a:headEnd type="none" w="med" len="med"/>
                      <a:tailEnd type="none" w="med" len="med"/>
                    </a:lnR>
                    <a:lnT w="9525" cap="flat" cmpd="sng" algn="ctr">
                      <a:solidFill>
                        <a:schemeClr val="bg1"/>
                      </a:solidFill>
                      <a:prstDash val="sysDot"/>
                      <a:round/>
                      <a:headEnd type="none" w="med" len="med"/>
                      <a:tailEnd type="none" w="med" len="med"/>
                    </a:lnT>
                    <a:lnB w="9525" cap="flat" cmpd="sng" algn="ctr">
                      <a:solidFill>
                        <a:schemeClr val="bg1"/>
                      </a:solidFill>
                      <a:prstDash val="sysDot"/>
                      <a:round/>
                      <a:headEnd type="none" w="med" len="med"/>
                      <a:tailEnd type="none" w="med" len="med"/>
                    </a:lnB>
                    <a:noFill/>
                  </a:tcPr>
                </a:tc>
                <a:extLst>
                  <a:ext uri="{0D108BD9-81ED-4DB2-BD59-A6C34878D82A}">
                    <a16:rowId xmlns:a16="http://schemas.microsoft.com/office/drawing/2014/main" xmlns="" val="3360174817"/>
                  </a:ext>
                </a:extLst>
              </a:tr>
            </a:tbl>
          </a:graphicData>
        </a:graphic>
      </p:graphicFrame>
      <p:sp>
        <p:nvSpPr>
          <p:cNvPr id="5" name="Text Placeholder 1">
            <a:extLst>
              <a:ext uri="{FF2B5EF4-FFF2-40B4-BE49-F238E27FC236}">
                <a16:creationId xmlns:a16="http://schemas.microsoft.com/office/drawing/2014/main" xmlns="" id="{4992EA21-8622-4698-A08B-67C539C21CD5}"/>
              </a:ext>
            </a:extLst>
          </p:cNvPr>
          <p:cNvSpPr txBox="1">
            <a:spLocks/>
          </p:cNvSpPr>
          <p:nvPr/>
        </p:nvSpPr>
        <p:spPr>
          <a:xfrm>
            <a:off x="238308" y="949765"/>
            <a:ext cx="8597082" cy="1045922"/>
          </a:xfrm>
          <a:prstGeom prst="rect">
            <a:avLst/>
          </a:prstGeom>
        </p:spPr>
        <p:txBody>
          <a:bodyPr anchor="t"/>
          <a:lstStyle>
            <a:lvl1pPr marL="285750" marR="0" indent="-285750" algn="l" defTabSz="914400" rtl="0" eaLnBrk="1" fontAlgn="auto" latinLnBrk="1" hangingPunct="1">
              <a:lnSpc>
                <a:spcPct val="100000"/>
              </a:lnSpc>
              <a:spcBef>
                <a:spcPct val="20000"/>
              </a:spcBef>
              <a:spcAft>
                <a:spcPts val="300"/>
              </a:spcAft>
              <a:buClr>
                <a:srgbClr val="F3723D"/>
              </a:buClr>
              <a:buSzTx/>
              <a:buFont typeface="Arial" panose="020B0604020202020204" pitchFamily="34" charset="0"/>
              <a:buChar char="•"/>
              <a:tabLst/>
              <a:defRPr lang="en-GB" altLang="ko-KR" sz="1200" kern="1200" dirty="0">
                <a:solidFill>
                  <a:schemeClr val="bg1"/>
                </a:solidFill>
                <a:latin typeface="Kobern" pitchFamily="2" charset="77"/>
                <a:ea typeface="+mn-ea"/>
                <a:cs typeface="+mn-cs"/>
              </a:defRPr>
            </a:lvl1pPr>
            <a:lvl2pPr marL="742950" indent="-285750" algn="l" defTabSz="914400" rtl="0" eaLnBrk="1" latinLnBrk="1" hangingPunct="1">
              <a:lnSpc>
                <a:spcPct val="100000"/>
              </a:lnSpc>
              <a:spcBef>
                <a:spcPct val="20000"/>
              </a:spcBef>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2pPr>
            <a:lvl3pPr marL="1143000" indent="-285750" algn="l" defTabSz="914400" rtl="0" eaLnBrk="1" latinLnBrk="1" hangingPunct="1">
              <a:lnSpc>
                <a:spcPct val="100000"/>
              </a:lnSpc>
              <a:spcBef>
                <a:spcPct val="20000"/>
              </a:spcBef>
              <a:spcAft>
                <a:spcPts val="300"/>
              </a:spcAft>
              <a:buClr>
                <a:srgbClr val="F3723D"/>
              </a:buClr>
              <a:buSzPct val="100000"/>
              <a:buFont typeface="Arial" panose="020B0604020202020204" pitchFamily="34" charset="0"/>
              <a:buChar char="•"/>
              <a:defRPr lang="en-GB" altLang="ko-KR" sz="1200" kern="1200" dirty="0">
                <a:solidFill>
                  <a:schemeClr val="bg1"/>
                </a:solidFill>
                <a:latin typeface="Kobern" pitchFamily="2" charset="77"/>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just"/>
            <a:endParaRPr lang="en-US" sz="1800" b="1" i="1" dirty="0"/>
          </a:p>
          <a:p>
            <a:endParaRPr lang="en-US" dirty="0"/>
          </a:p>
          <a:p>
            <a:endParaRPr lang="en-US" dirty="0"/>
          </a:p>
        </p:txBody>
      </p:sp>
    </p:spTree>
    <p:extLst>
      <p:ext uri="{BB962C8B-B14F-4D97-AF65-F5344CB8AC3E}">
        <p14:creationId xmlns:p14="http://schemas.microsoft.com/office/powerpoint/2010/main" xmlns="" val="2201052514"/>
      </p:ext>
    </p:extLst>
  </p:cSld>
  <p:clrMapOvr>
    <a:masterClrMapping/>
  </p:clrMapOvr>
</p:sld>
</file>

<file path=ppt/theme/theme1.xml><?xml version="1.0" encoding="utf-8"?>
<a:theme xmlns:a="http://schemas.openxmlformats.org/drawingml/2006/main" name="Contents Slide Master">
  <a:themeElements>
    <a:clrScheme name="Custom 1 1">
      <a:dk1>
        <a:srgbClr val="2B347C"/>
      </a:dk1>
      <a:lt1>
        <a:srgbClr val="FFFFFF"/>
      </a:lt1>
      <a:dk2>
        <a:srgbClr val="2A307D"/>
      </a:dk2>
      <a:lt2>
        <a:srgbClr val="FFFFFF"/>
      </a:lt2>
      <a:accent1>
        <a:srgbClr val="2A307D"/>
      </a:accent1>
      <a:accent2>
        <a:srgbClr val="424242"/>
      </a:accent2>
      <a:accent3>
        <a:srgbClr val="F3723D"/>
      </a:accent3>
      <a:accent4>
        <a:srgbClr val="C0C0C0"/>
      </a:accent4>
      <a:accent5>
        <a:srgbClr val="B6C5EE"/>
      </a:accent5>
      <a:accent6>
        <a:srgbClr val="F69B76"/>
      </a:accent6>
      <a:hlink>
        <a:srgbClr val="EA713C"/>
      </a:hlink>
      <a:folHlink>
        <a:srgbClr val="EA713C"/>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2C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7B5F2CCB0B24941AE0A3D4E83FECDF1" ma:contentTypeVersion="13" ma:contentTypeDescription="Create a new document." ma:contentTypeScope="" ma:versionID="a1db3e5949607c463c608bc4709d6866">
  <xsd:schema xmlns:xsd="http://www.w3.org/2001/XMLSchema" xmlns:xs="http://www.w3.org/2001/XMLSchema" xmlns:p="http://schemas.microsoft.com/office/2006/metadata/properties" xmlns:ns3="5c1189a6-ac7d-49a5-8cb6-ed14b8ad5e1d" xmlns:ns4="0529bfa4-33cd-4325-8290-b6071f4d72a1" targetNamespace="http://schemas.microsoft.com/office/2006/metadata/properties" ma:root="true" ma:fieldsID="06a9b832d045b0e298da47809d96dc57" ns3:_="" ns4:_="">
    <xsd:import namespace="5c1189a6-ac7d-49a5-8cb6-ed14b8ad5e1d"/>
    <xsd:import namespace="0529bfa4-33cd-4325-8290-b6071f4d72a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AutoKeyPoints" minOccurs="0"/>
                <xsd:element ref="ns4:MediaServiceKeyPoints"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1189a6-ac7d-49a5-8cb6-ed14b8ad5e1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29bfa4-33cd-4325-8290-b6071f4d72a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3B83910-3BD6-4734-B7EF-EB7079FCC2A3}">
  <ds:schemaRefs>
    <ds:schemaRef ds:uri="http://schemas.microsoft.com/sharepoint/v3/contenttype/forms"/>
  </ds:schemaRefs>
</ds:datastoreItem>
</file>

<file path=customXml/itemProps2.xml><?xml version="1.0" encoding="utf-8"?>
<ds:datastoreItem xmlns:ds="http://schemas.openxmlformats.org/officeDocument/2006/customXml" ds:itemID="{08F13CB5-AE04-4545-A48A-9B38C76F2C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1189a6-ac7d-49a5-8cb6-ed14b8ad5e1d"/>
    <ds:schemaRef ds:uri="0529bfa4-33cd-4325-8290-b6071f4d72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58976D-7A0B-4DAB-A8DF-EE9B8C1F1AE7}">
  <ds:schemaRefs>
    <ds:schemaRef ds:uri="0529bfa4-33cd-4325-8290-b6071f4d72a1"/>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http://purl.org/dc/elements/1.1/"/>
    <ds:schemaRef ds:uri="http://www.w3.org/XML/1998/namespace"/>
    <ds:schemaRef ds:uri="5c1189a6-ac7d-49a5-8cb6-ed14b8ad5e1d"/>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5174</Words>
  <Application>Microsoft Office PowerPoint</Application>
  <PresentationFormat>On-screen Show (16:9)</PresentationFormat>
  <Paragraphs>684</Paragraphs>
  <Slides>54</Slides>
  <Notes>5</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Contents Slide Master</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2019-11-01T07:40:46Z</dcterms:created>
  <dcterms:modified xsi:type="dcterms:W3CDTF">2021-03-02T11:30:32Z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0x01010017B5F2CCB0B24941AE0A3D4E83FECDF1</vt:lpwstr>
  </property>
</Properties>
</file>