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56" r:id="rId2"/>
    <p:sldId id="257" r:id="rId3"/>
    <p:sldId id="272" r:id="rId4"/>
    <p:sldId id="273" r:id="rId5"/>
    <p:sldId id="263" r:id="rId6"/>
    <p:sldId id="274" r:id="rId7"/>
    <p:sldId id="275" r:id="rId8"/>
    <p:sldId id="265" r:id="rId9"/>
    <p:sldId id="264" r:id="rId10"/>
    <p:sldId id="268" r:id="rId11"/>
    <p:sldId id="276" r:id="rId12"/>
    <p:sldId id="277" r:id="rId13"/>
    <p:sldId id="270" r:id="rId14"/>
    <p:sldId id="271" r:id="rId15"/>
  </p:sldIdLst>
  <p:sldSz cx="12192000" cy="6858000"/>
  <p:notesSz cx="67849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0156" cy="494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3250" y="2"/>
            <a:ext cx="2940156" cy="494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D1755-CBB5-4BEE-99ED-3EB68AAEC348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1900"/>
            <a:ext cx="59150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498" y="4743579"/>
            <a:ext cx="5427980" cy="38811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0156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3250" y="9362238"/>
            <a:ext cx="2940156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8B0FE-F1AC-4027-BCA5-1B3F1761EA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039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4369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783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63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3768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627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238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6656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660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853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889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4697280-29D6-455D-9D7B-8ACA5DE26263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10C003D-484D-450C-8C46-7A15EE2873B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3578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pcindia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006" y="1141107"/>
            <a:ext cx="10058400" cy="433998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Union </a:t>
            </a:r>
            <a:r>
              <a:rPr lang="en-US" sz="49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Budget 2021-22 </a:t>
            </a:r>
            <a:r>
              <a:rPr lang="en-US" sz="49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en-US" sz="49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49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en-US" sz="49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4600" b="1" dirty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Key Highlights </a:t>
            </a:r>
            <a:r>
              <a:rPr lang="en-US" sz="46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en-US" sz="46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46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en-US" sz="46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46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for</a:t>
            </a:r>
            <a:br>
              <a:rPr lang="en-US" sz="46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46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en-US" sz="46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sz="4600" b="1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Apparel Sector</a:t>
            </a:r>
            <a:r>
              <a:rPr lang="en-US" sz="46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en-US" sz="4600" dirty="0" smtClean="0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</a:br>
            <a:endParaRPr lang="en-US" sz="4600" dirty="0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43752" y="5104265"/>
            <a:ext cx="3175949" cy="1709009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by: </a:t>
            </a:r>
          </a:p>
          <a:p>
            <a:pPr algn="r"/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Dr. L</a:t>
            </a:r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. B. </a:t>
            </a:r>
            <a:r>
              <a:rPr lang="en-US" b="1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Singhal</a:t>
            </a:r>
            <a:endParaRPr lang="en-US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r"/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Secretary General </a:t>
            </a:r>
          </a:p>
          <a:p>
            <a:pPr algn="r"/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AEPC</a:t>
            </a:r>
            <a:endParaRPr lang="en-US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5536" y="5164915"/>
            <a:ext cx="3575828" cy="1709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</a:p>
          <a:p>
            <a:r>
              <a:rPr lang="en-US" sz="2200" b="1" cap="none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www.aepcindia.com</a:t>
            </a:r>
          </a:p>
          <a:p>
            <a:r>
              <a:rPr lang="en-US" sz="2200" b="1" cap="none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sg@aepcindia.com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02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003" y="197490"/>
            <a:ext cx="8761862" cy="1317412"/>
          </a:xfrm>
          <a:ln>
            <a:solidFill>
              <a:srgbClr val="002060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cs typeface="Times New Roman" panose="02020603050405020304" pitchFamily="18" charset="0"/>
              </a:rPr>
              <a:t>Duty free import of Tags, Labels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" y="1845734"/>
            <a:ext cx="11887200" cy="4541418"/>
          </a:xfrm>
        </p:spPr>
        <p:txBody>
          <a:bodyPr>
            <a:noAutofit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S.No.257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of the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Notification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50/2017-Customs dated 30.06.2017, was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allowing duty free import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of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following items: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Tags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labels &amp; sticker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Belt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button &amp; hanger 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Now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, this entry has been amended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Now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in addition to these items, printed bags are also allowed to be imported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Now items are allowed subject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to conditions given at S.No.108 of the Notification No.2/2021-Customs dated 1.2.2021. 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15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" y="1709254"/>
            <a:ext cx="11887200" cy="454141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Earlier Provision:</a:t>
            </a:r>
          </a:p>
          <a:p>
            <a:pPr marL="0" indent="0" algn="just">
              <a:buNone/>
            </a:pPr>
            <a:endParaRPr lang="en-US" b="1" i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b="1" i="1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b="1" i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b="1" i="1" dirty="0" smtClean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Proposed Provision:</a:t>
            </a:r>
          </a:p>
          <a:p>
            <a:pPr marL="0" indent="0" algn="just">
              <a:buNone/>
            </a:pP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1916372"/>
              </p:ext>
            </p:extLst>
          </p:nvPr>
        </p:nvGraphicFramePr>
        <p:xfrm>
          <a:off x="150125" y="2087208"/>
          <a:ext cx="11327642" cy="159448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91320"/>
                <a:gridCol w="1883391"/>
                <a:gridCol w="4663171"/>
                <a:gridCol w="1429920"/>
                <a:gridCol w="1429920"/>
                <a:gridCol w="1429920"/>
              </a:tblGrid>
              <a:tr h="4103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 No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Chapter or Heading Or sub-heading or tariff item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Description of goods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Standard rate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Integrated goods and services tax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Condition no.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620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257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39, 48 or any other chapter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Tags, Labels, Stickers, Belts, Buttons or Hangers, imported by bona-fide exporters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Nil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5151894"/>
              </p:ext>
            </p:extLst>
          </p:nvPr>
        </p:nvGraphicFramePr>
        <p:xfrm>
          <a:off x="136477" y="4372210"/>
          <a:ext cx="11313995" cy="221361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77672"/>
                <a:gridCol w="1883391"/>
                <a:gridCol w="4653889"/>
                <a:gridCol w="1433015"/>
                <a:gridCol w="1433014"/>
                <a:gridCol w="1433014"/>
              </a:tblGrid>
              <a:tr h="8016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S.</a:t>
                      </a:r>
                      <a:r>
                        <a:rPr lang="en-US" sz="1800" b="1" u="none" strike="noStrike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Chapter or Heading Or sub-heading or tariff item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Description of goods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Standard rate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Integrated goods and services tax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Condition no.</a:t>
                      </a:r>
                      <a:endParaRPr lang="en-US" sz="1800" b="1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6849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257</a:t>
                      </a:r>
                      <a:endParaRPr lang="en-US" sz="1800" b="0" i="0" u="none" strike="noStrike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39, 48 or any other chapter</a:t>
                      </a:r>
                      <a:endParaRPr lang="en-US" sz="1800" b="0" i="0" u="none" strike="noStrike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Tags, Labels, Stickers, Belts, Buttons or Hangers or </a:t>
                      </a:r>
                      <a:r>
                        <a:rPr lang="en-US" sz="1800" b="1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printed bags (whether made of polythene polypropylene, PVC, high molecular or high density polyethylene), </a:t>
                      </a:r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imported by bona-fide exporters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Nil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en-US" sz="1800" b="0" i="0" u="none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u="sng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108</a:t>
                      </a:r>
                      <a:endParaRPr lang="en-US" sz="1800" b="1" i="0" u="sng" strike="noStrike" dirty="0"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05469" y="272955"/>
            <a:ext cx="8925635" cy="1101931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IN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Continue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706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" y="1845734"/>
            <a:ext cx="11887200" cy="4541418"/>
          </a:xfrm>
        </p:spPr>
        <p:txBody>
          <a:bodyPr>
            <a:no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en-US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0125" y="1969701"/>
            <a:ext cx="1172342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0" i="0" dirty="0" smtClean="0"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Under Notification No. 2/2021-Customs dated 01.02.2021, condition no. </a:t>
            </a:r>
            <a:r>
              <a:rPr lang="en-US" sz="2000" b="1" i="0" dirty="0" smtClean="0"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108 prescribes:</a:t>
            </a:r>
          </a:p>
          <a:p>
            <a:pPr algn="just">
              <a:lnSpc>
                <a:spcPct val="150000"/>
              </a:lnSpc>
            </a:pPr>
            <a:r>
              <a:rPr lang="en-US" sz="2000" b="0" i="0" dirty="0" smtClean="0"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 If, -</a:t>
            </a:r>
          </a:p>
          <a:p>
            <a:pPr algn="just">
              <a:lnSpc>
                <a:spcPct val="150000"/>
              </a:lnSpc>
            </a:pPr>
            <a:r>
              <a:rPr lang="en-US" sz="2000" b="0" i="0" dirty="0" smtClean="0"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(</a:t>
            </a:r>
            <a:r>
              <a:rPr lang="en-US" sz="2000" b="0" i="0" dirty="0" err="1" smtClean="0"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i</a:t>
            </a:r>
            <a:r>
              <a:rPr lang="en-US" sz="2000" b="0" i="0" dirty="0" smtClean="0"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)           Imported for </a:t>
            </a:r>
            <a:r>
              <a:rPr lang="en-US" sz="2000" i="0" dirty="0" smtClean="0"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fixing on articles for export or for the packaging of such articles</a:t>
            </a:r>
          </a:p>
          <a:p>
            <a:pPr algn="just">
              <a:lnSpc>
                <a:spcPct val="150000"/>
              </a:lnSpc>
            </a:pPr>
            <a:r>
              <a:rPr lang="en-US" sz="2000" b="0" i="0" dirty="0" smtClean="0"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(ii)         Execution of a bond in such form and for such sum as may be specified by the Assistant Commissioner of Customs or Deputy Commissioner of Customs</a:t>
            </a:r>
            <a:endParaRPr lang="en-US" sz="20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0" i="0" dirty="0" smtClean="0">
                <a:solidFill>
                  <a:srgbClr val="C00000"/>
                </a:solidFill>
                <a:effectLst/>
                <a:cs typeface="Times New Roman" panose="02020603050405020304" pitchFamily="18" charset="0"/>
              </a:rPr>
              <a:t>(iii)      Articles so imported have been exported within six months of the date of importation or within such extended period as may be permitted</a:t>
            </a:r>
            <a:endParaRPr lang="en-US" sz="2000" b="0" i="0" dirty="0">
              <a:solidFill>
                <a:srgbClr val="C000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009934" y="257413"/>
            <a:ext cx="9021170" cy="1117473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IN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Continue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573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701813" cy="1296537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IGST </a:t>
            </a:r>
            <a:r>
              <a:rPr lang="en-US" sz="3600" b="1" dirty="0">
                <a:solidFill>
                  <a:srgbClr val="002060"/>
                </a:solidFill>
                <a:cs typeface="Times New Roman" panose="02020603050405020304" pitchFamily="18" charset="0"/>
              </a:rPr>
              <a:t>related changes</a:t>
            </a:r>
            <a:r>
              <a:rPr lang="en-US" sz="3600" dirty="0">
                <a:solidFill>
                  <a:srgbClr val="002060"/>
                </a:solidFill>
                <a:cs typeface="Times New Roman" panose="02020603050405020304" pitchFamily="18" charset="0"/>
              </a:rPr>
              <a:t/>
            </a:r>
            <a:br>
              <a:rPr lang="en-US" sz="3600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" y="1845734"/>
            <a:ext cx="11887200" cy="454141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Clause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114 of the Bill seeks to amend section 16 of the Integrated Goods and Services Tax Act, 2017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To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make provisions for restricting the zero rated supply on payment of integrated tax only to specified class of taxpayers or specified supplies of goods or services.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It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further provides to link the foreign exchange remittance in case of export of goods with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refund.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Presently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there are 2 options for exporter for taking of Refund of ITC on export of goods.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Option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1 - The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exporter can export the goods under LUT (without payment of tax).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Option 2 - The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exporter can export the goods on payment of IGST (without LUT).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As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per the proposed amendment in the clause 114 of the finance bill, 2021, the export sale on payment of IGST (i.e. option 2) is now restricted to a notified class of taxpayers or specified supplies of goods or services.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No </a:t>
            </a:r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notification has been issued specifying class of taxpayers/goods/services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4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Thank you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808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15" y="696036"/>
            <a:ext cx="8475260" cy="1041324"/>
          </a:xfrm>
          <a:ln>
            <a:solidFill>
              <a:srgbClr val="002060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Synopsis of the Presentation</a:t>
            </a:r>
            <a:endParaRPr lang="en-US" sz="3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1. Production Linked Incentive scheme (PLI)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2. Mega Investment Textiles Parks (MITRA) Scheme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3. Remission of Duties and Taxes on Exported Products (</a:t>
            </a:r>
            <a:r>
              <a:rPr lang="en-US" b="1" dirty="0" err="1">
                <a:solidFill>
                  <a:srgbClr val="C00000"/>
                </a:solidFill>
                <a:cs typeface="Times New Roman" panose="02020603050405020304" pitchFamily="18" charset="0"/>
              </a:rPr>
              <a:t>RoDTEP</a:t>
            </a:r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4</a:t>
            </a:r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. Export Performance Certificate (EPC) related changes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5. Duty free import of Tags, Labels etc.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6. </a:t>
            </a:r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IGST </a:t>
            </a:r>
            <a:r>
              <a:rPr lang="en-US" b="1" dirty="0">
                <a:solidFill>
                  <a:srgbClr val="C00000"/>
                </a:solidFill>
                <a:cs typeface="Times New Roman" panose="02020603050405020304" pitchFamily="18" charset="0"/>
              </a:rPr>
              <a:t>related changes</a:t>
            </a:r>
          </a:p>
          <a:p>
            <a:pPr algn="just"/>
            <a:endParaRPr lang="en-US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80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8290" cy="1450757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cs typeface="Times New Roman" panose="02020603050405020304" pitchFamily="18" charset="0"/>
              </a:rPr>
              <a:t>Production Linked Incentive scheme (PLI)</a:t>
            </a:r>
            <a:br>
              <a:rPr lang="en-US" sz="3600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" y="1845734"/>
            <a:ext cx="11887200" cy="454141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1800" i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PLI scheme announced for 13 key sectors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Total support to be provided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-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Rs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. 1.97 lakh crore in next 5 years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Textile sector is included in PLI scheme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Textile sector includes MMF segment and Technical textiles</a:t>
            </a:r>
          </a:p>
          <a:p>
            <a:pPr marL="91440" lvl="1" indent="-9144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Total outlay for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Textile Products (MMF segment and technical textiles)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is </a:t>
            </a:r>
            <a:r>
              <a:rPr lang="en-US" sz="20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Rs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. 10683 crore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The PLI scheme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is intended to make Indian manufacturers: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Globally competitive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Attract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investment </a:t>
            </a:r>
            <a:endParaRPr lang="en-US" sz="2000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Create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economies of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scale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Enhance exports</a:t>
            </a:r>
            <a:endParaRPr lang="en-US" sz="2000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37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056654" cy="1187355"/>
          </a:xfrm>
          <a:ln>
            <a:solidFill>
              <a:srgbClr val="002060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Continue</a:t>
            </a:r>
            <a:endParaRPr lang="en-US" sz="3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" y="1845734"/>
            <a:ext cx="11887200" cy="4541418"/>
          </a:xfrm>
        </p:spPr>
        <p:txBody>
          <a:bodyPr>
            <a:noAutofit/>
          </a:bodyPr>
          <a:lstStyle/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India’s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export share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of Top 40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MMF Apparel lines: 0.77% (USD 1.08 billion out of US$ 140bn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)</a:t>
            </a:r>
          </a:p>
          <a:p>
            <a:pPr marL="201168" lvl="1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India’s export share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of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Top 10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technical textiles lines: 0.85% (USD 0.7 bn. out of USD 82 </a:t>
            </a:r>
            <a:r>
              <a:rPr lang="en-US" sz="2000" dirty="0" err="1">
                <a:solidFill>
                  <a:srgbClr val="C00000"/>
                </a:solidFill>
                <a:cs typeface="Times New Roman" panose="02020603050405020304" pitchFamily="18" charset="0"/>
              </a:rPr>
              <a:t>bn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)</a:t>
            </a:r>
          </a:p>
          <a:p>
            <a:pPr marL="201168" lvl="1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201168" lvl="1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201168" lvl="1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The Details of the Scheme are yet to be announced</a:t>
            </a:r>
            <a:endParaRPr lang="en-US" sz="2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394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381" y="281422"/>
            <a:ext cx="9315962" cy="1282890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cs typeface="Times New Roman" panose="02020603050405020304" pitchFamily="18" charset="0"/>
              </a:rPr>
              <a:t>Mega Investment Textiles Parks (MITRA) Scheme</a:t>
            </a:r>
            <a:br>
              <a:rPr lang="en-US" sz="3600" b="1" dirty="0">
                <a:solidFill>
                  <a:srgbClr val="002060"/>
                </a:solidFill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" y="1845734"/>
            <a:ext cx="11887200" cy="454141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Government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has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announced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a scheme of Mega Investment Textiles Parks (MITRA) to enable the textile industry to become globally competitive, attract large investments, boost employment generation and exports.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The scheme intends to create: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World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class infrastructure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Plug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and play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facility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G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lobal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champions in exports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Government in the Budget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2021-22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has announced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setting up of 7 Textile Parks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These are to be established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over a period of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3 years</a:t>
            </a:r>
          </a:p>
          <a:p>
            <a:pPr marL="0" indent="0" algn="just">
              <a:buNone/>
            </a:pP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394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83" y="0"/>
            <a:ext cx="12190413" cy="692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639" y="394978"/>
            <a:ext cx="9157648" cy="1174516"/>
          </a:xfrm>
          <a:ln>
            <a:solidFill>
              <a:srgbClr val="002060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n-IN" sz="3600" b="1" dirty="0">
                <a:solidFill>
                  <a:srgbClr val="002060"/>
                </a:solidFill>
                <a:cs typeface="Times New Roman" panose="02020603050405020304" pitchFamily="18" charset="0"/>
              </a:rPr>
              <a:t>Remission of Duties and Taxes on Exported Products (RODTEP</a:t>
            </a:r>
            <a:r>
              <a:rPr lang="en-IN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)</a:t>
            </a:r>
            <a:endParaRPr lang="en-US" sz="3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4" y="2070796"/>
            <a:ext cx="11887200" cy="454141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rgbClr val="C00000"/>
                </a:solidFill>
                <a:cs typeface="Times New Roman" panose="02020603050405020304" pitchFamily="18" charset="0"/>
              </a:rPr>
              <a:t>Rs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. 13,000 cr. has been allocated for RODTEP in the Budget 2021-2022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Indirect taxes like BCD/Additional Custom Duty is refunded/exempted by various schemes like: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Advance </a:t>
            </a:r>
            <a:r>
              <a:rPr lang="en-US" sz="20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Authorisation</a:t>
            </a:r>
            <a:endParaRPr lang="en-US" sz="2000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EoU</a:t>
            </a:r>
            <a:endParaRPr lang="en-US" sz="2000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SEZ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Duty Drawback</a:t>
            </a:r>
            <a:endParaRPr lang="en-US" sz="20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200" dirty="0">
                <a:solidFill>
                  <a:srgbClr val="C00000"/>
                </a:solidFill>
                <a:cs typeface="Times New Roman" panose="02020603050405020304" pitchFamily="18" charset="0"/>
              </a:rPr>
              <a:t>GST is exempted/refunded by the various scheme like: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Advance </a:t>
            </a:r>
            <a:r>
              <a:rPr lang="en-US" sz="2000" dirty="0" err="1">
                <a:solidFill>
                  <a:srgbClr val="C00000"/>
                </a:solidFill>
                <a:cs typeface="Times New Roman" panose="02020603050405020304" pitchFamily="18" charset="0"/>
              </a:rPr>
              <a:t>Authorisation</a:t>
            </a:r>
            <a:endParaRPr lang="en-US" sz="20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err="1">
                <a:solidFill>
                  <a:srgbClr val="C00000"/>
                </a:solidFill>
                <a:cs typeface="Times New Roman" panose="02020603050405020304" pitchFamily="18" charset="0"/>
              </a:rPr>
              <a:t>EoU</a:t>
            </a:r>
            <a:endParaRPr lang="en-US" sz="20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SEZ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GST mechanism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2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Other indirect embedded taxes is intended to be refunded through RODTEP scheme.</a:t>
            </a:r>
          </a:p>
        </p:txBody>
      </p:sp>
    </p:spTree>
    <p:extLst>
      <p:ext uri="{BB962C8B-B14F-4D97-AF65-F5344CB8AC3E}">
        <p14:creationId xmlns:p14="http://schemas.microsoft.com/office/powerpoint/2010/main" xmlns="" val="97675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3140" y="95535"/>
            <a:ext cx="8447964" cy="1037229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IN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Continue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95358"/>
            <a:ext cx="11887200" cy="454141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Other indirect embedded taxes includes: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Fuel Used in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Transportation (inbound and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outbound transport) - Component of state VAT and Central Excise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Duty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Electricity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Duty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Stamp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Duty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State VAT on fuel used in generation of captive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power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Embedded CGST/SGST on inputs used in Transport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Sector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Embedded CGST/SGST on distribution of Export Product (Up to gateway port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)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Incidence of Taxes/Duties/Levies borne by the export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product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on account of prior stage cumulative taxes on raw materials/inputs consumed in the manufacture of exported 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product: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VAT on fuel used in farm sector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Mandi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tax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Embedded SGST paid on inputs such as pesticides, fertilizers </a:t>
            </a:r>
            <a:r>
              <a:rPr lang="en-US" sz="20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etc</a:t>
            </a:r>
            <a:endParaRPr lang="en-US" sz="2000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Embdedded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SGST in purchases from unregistered dealers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Embedded SGST on coal used in production of electricity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Embedded CGST on inputs such as pesticides, fertilizer etc. used in production of required raw materials</a:t>
            </a:r>
          </a:p>
          <a:p>
            <a:pPr marL="0" indent="0" algn="just">
              <a:buNone/>
            </a:pP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46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5" y="1668310"/>
            <a:ext cx="11887200" cy="454141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RoDTEP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Scheme gets implemented from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01.01.2021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Textile sector is one of the priority sector for implementation of RODTEP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To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avail the </a:t>
            </a:r>
            <a:r>
              <a:rPr lang="en-US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RoDTEP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exporter shall make a claim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in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the shipping bill by making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 declaration.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In case declaration is not there, </a:t>
            </a:r>
            <a:r>
              <a:rPr lang="en-US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RoDTEP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will not be provided</a:t>
            </a:r>
            <a:endParaRPr lang="en-US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The </a:t>
            </a:r>
            <a:r>
              <a:rPr lang="en-US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RoDTEP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will be provided in the form of </a:t>
            </a:r>
            <a:r>
              <a:rPr lang="en-US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scrips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RoDTEP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would be credited in an exporter’s ledger account with Customs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srgbClr val="C00000"/>
                </a:solidFill>
                <a:cs typeface="Times New Roman" panose="02020603050405020304" pitchFamily="18" charset="0"/>
              </a:rPr>
              <a:t>RoDTEP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can be used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to pay Basic Customs duty on imported goods.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credits can also be transferred to other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importers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Details is provided in Advisory of ICEGATE dated 1</a:t>
            </a:r>
            <a:r>
              <a:rPr lang="en-US" baseline="30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st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January, 2021.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Advisory has been circulated by AEPC on 1</a:t>
            </a:r>
            <a:r>
              <a:rPr lang="en-US" baseline="30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st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January, 2021 and available on AEPC website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  <a:hlinkClick r:id="rId3"/>
              </a:rPr>
              <a:t>www.aepcindia.com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AEPC has already submitted required data to RODTEP Committee</a:t>
            </a:r>
            <a:endParaRPr lang="en-US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i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83140" y="296714"/>
            <a:ext cx="8447964" cy="1078172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IN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Continue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049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d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04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946" y="197489"/>
            <a:ext cx="8876500" cy="1450757"/>
          </a:xfrm>
          <a:ln>
            <a:solidFill>
              <a:srgbClr val="002060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Export </a:t>
            </a:r>
            <a:r>
              <a:rPr lang="en-US" sz="3600" b="1" dirty="0">
                <a:solidFill>
                  <a:srgbClr val="002060"/>
                </a:solidFill>
                <a:cs typeface="Times New Roman" panose="02020603050405020304" pitchFamily="18" charset="0"/>
              </a:rPr>
              <a:t>Performance Certificate (EPC) related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30" y="1845734"/>
            <a:ext cx="11914495" cy="454141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AEPC is issuing Export Performance Certificate (EPC) </a:t>
            </a: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EPC is issued for the import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of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the following items:</a:t>
            </a:r>
          </a:p>
          <a:p>
            <a:pPr marL="749808" lvl="1" indent="-457200" algn="just"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S.No.288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(lining and inter-lining materials</a:t>
            </a: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)</a:t>
            </a:r>
          </a:p>
          <a:p>
            <a:pPr marL="749808" lvl="1" indent="-457200" algn="just">
              <a:buAutoNum type="alphaLcPeriod"/>
            </a:pPr>
            <a:r>
              <a:rPr lang="en-US" sz="2000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S.No.311 </a:t>
            </a:r>
            <a:r>
              <a:rPr lang="en-US" sz="2000" dirty="0">
                <a:solidFill>
                  <a:srgbClr val="C00000"/>
                </a:solidFill>
                <a:cs typeface="Times New Roman" panose="02020603050405020304" pitchFamily="18" charset="0"/>
              </a:rPr>
              <a:t>(trimmings and embellishments etc.) </a:t>
            </a:r>
            <a:endParaRPr lang="en-US" sz="2000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The import was permitted subject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to condition at S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. No. 28 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of the Notification 50/2017-Customs dated 30.06.2017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Now, items permitted for import under S.No.311 (trimmings and embellishments etc.) have been deleted  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Accordingly these items will not be allowed to be imported without payment of duty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These changes are operative under fresh Notification No. 2/2021-Customs dated 1.2.2021, </a:t>
            </a:r>
            <a:r>
              <a:rPr lang="en-US" dirty="0" err="1">
                <a:solidFill>
                  <a:srgbClr val="C00000"/>
                </a:solidFill>
                <a:cs typeface="Times New Roman" panose="02020603050405020304" pitchFamily="18" charset="0"/>
              </a:rPr>
              <a:t>w.e.f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. 1.4.2021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Items permitted under S.No.288 (Lining &amp; Interlining) will continue to be permitted under </a:t>
            </a: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EPC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Details of S. No. 311 has already been circulated by AEPC on 2 February, 2021 and also available on AEPC website</a:t>
            </a:r>
            <a:endParaRPr lang="en-US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dirty="0" smtClean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en-US" i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54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1077</Words>
  <Application>Microsoft Office PowerPoint</Application>
  <PresentationFormat>Custom</PresentationFormat>
  <Paragraphs>148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Retrospect</vt:lpstr>
      <vt:lpstr>Union Budget 2021-22   Key Highlights   for  Apparel Sector </vt:lpstr>
      <vt:lpstr>Synopsis of the Presentation</vt:lpstr>
      <vt:lpstr>Production Linked Incentive scheme (PLI) </vt:lpstr>
      <vt:lpstr>Continue</vt:lpstr>
      <vt:lpstr>Mega Investment Textiles Parks (MITRA) Scheme </vt:lpstr>
      <vt:lpstr>Remission of Duties and Taxes on Exported Products (RODTEP)</vt:lpstr>
      <vt:lpstr>Continue </vt:lpstr>
      <vt:lpstr>Continue </vt:lpstr>
      <vt:lpstr>Export Performance Certificate (EPC) related changes</vt:lpstr>
      <vt:lpstr>Duty free import of Tags, Labels </vt:lpstr>
      <vt:lpstr>Continue </vt:lpstr>
      <vt:lpstr>Continue </vt:lpstr>
      <vt:lpstr>IGST related changes 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 Highlights   Union Budget 2021-22  for  Apparel Sector</dc:title>
  <dc:creator>SANJAY DUDEJA-220</dc:creator>
  <cp:lastModifiedBy>ASG</cp:lastModifiedBy>
  <cp:revision>174</cp:revision>
  <cp:lastPrinted>2021-02-04T10:32:35Z</cp:lastPrinted>
  <dcterms:created xsi:type="dcterms:W3CDTF">2021-02-03T06:57:43Z</dcterms:created>
  <dcterms:modified xsi:type="dcterms:W3CDTF">2021-03-02T11:29:36Z</dcterms:modified>
</cp:coreProperties>
</file>